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2" r:id="rId13"/>
    <p:sldId id="271" r:id="rId14"/>
    <p:sldId id="270" r:id="rId15"/>
    <p:sldId id="264" r:id="rId16"/>
    <p:sldId id="265" r:id="rId17"/>
    <p:sldId id="266" r:id="rId18"/>
    <p:sldId id="267" r:id="rId19"/>
    <p:sldId id="268"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444" y="120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Hello everyone, my name is Robert Cook. Today we are going to go through a presentation on a new security policy for Green Pace that will provide guidelines for implementation and notes for maintaining it in the future.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This unit test ensures that the collection can store multiple unique values and maintain their order. We use the </a:t>
            </a:r>
            <a:r>
              <a:rPr lang="en-US" sz="1800" dirty="0" err="1">
                <a:effectLst/>
                <a:latin typeface="Times New Roman" panose="02020603050405020304" pitchFamily="18" charset="0"/>
                <a:ea typeface="Calibri" panose="020F0502020204030204" pitchFamily="34" charset="0"/>
              </a:rPr>
              <a:t>push_back</a:t>
            </a:r>
            <a:r>
              <a:rPr lang="en-US" sz="1800" dirty="0">
                <a:effectLst/>
                <a:latin typeface="Times New Roman" panose="02020603050405020304" pitchFamily="18" charset="0"/>
                <a:ea typeface="Calibri" panose="020F0502020204030204" pitchFamily="34" charset="0"/>
              </a:rPr>
              <a:t> method to add values 10, 20, and 30, and use ASSERT_EQ to verify that the values are correctly stored at specific indices. This test confirms that the collection holds multiple distinct values and maintains the correct sequence.</a:t>
            </a:r>
            <a:endParaRPr dirty="0"/>
          </a:p>
        </p:txBody>
      </p:sp>
    </p:spTree>
    <p:extLst>
      <p:ext uri="{BB962C8B-B14F-4D97-AF65-F5344CB8AC3E}">
        <p14:creationId xmlns:p14="http://schemas.microsoft.com/office/powerpoint/2010/main" val="3203169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This test checks whether the collection properly handles attempts to access an invalid negative index. We use the ASSERT_THROW macro to confirm that an </a:t>
            </a:r>
            <a:r>
              <a:rPr lang="en-US" sz="1800" dirty="0" err="1">
                <a:effectLst/>
                <a:latin typeface="Times New Roman" panose="02020603050405020304" pitchFamily="18" charset="0"/>
                <a:ea typeface="Calibri" panose="020F0502020204030204" pitchFamily="34" charset="0"/>
              </a:rPr>
              <a:t>out_of_range</a:t>
            </a:r>
            <a:r>
              <a:rPr lang="en-US" sz="1800" dirty="0">
                <a:effectLst/>
                <a:latin typeface="Times New Roman" panose="02020603050405020304" pitchFamily="18" charset="0"/>
                <a:ea typeface="Calibri" panose="020F0502020204030204" pitchFamily="34" charset="0"/>
              </a:rPr>
              <a:t> exception is thrown when calling the at(-1) method. This ensures that invalid operations are handled appropriately, preventing crashes or undefined behavior.</a:t>
            </a:r>
            <a:endParaRPr dirty="0"/>
          </a:p>
        </p:txBody>
      </p:sp>
    </p:spTree>
    <p:extLst>
      <p:ext uri="{BB962C8B-B14F-4D97-AF65-F5344CB8AC3E}">
        <p14:creationId xmlns:p14="http://schemas.microsoft.com/office/powerpoint/2010/main" val="2050696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rPr>
              <a:t>This diagram illustrates how automation is incorporated into the </a:t>
            </a:r>
            <a:r>
              <a:rPr lang="en-US" sz="1800" dirty="0" err="1">
                <a:effectLst/>
                <a:latin typeface="Times New Roman" panose="02020603050405020304" pitchFamily="18" charset="0"/>
                <a:ea typeface="Calibri" panose="020F0502020204030204" pitchFamily="34" charset="0"/>
              </a:rPr>
              <a:t>DevSecOps</a:t>
            </a:r>
            <a:r>
              <a:rPr lang="en-US" sz="1800" dirty="0">
                <a:effectLst/>
                <a:latin typeface="Times New Roman" panose="02020603050405020304" pitchFamily="18" charset="0"/>
                <a:ea typeface="Calibri" panose="020F0502020204030204" pitchFamily="34" charset="0"/>
              </a:rPr>
              <a:t> pipeline. In pre-production, automation tools like static analysis and threat modeling catch vulnerabilities early. During testing, automated dynamic tests simulate attacks to verify security. In production, continuous monitoring tools log and detect threats in real time. Post-production, automated incident response tools isolate threats and restore secure states. Automation ensures security integration throughout every stage.</a:t>
            </a:r>
            <a:endParaRPr lang="en-US" sz="1800" dirty="0">
              <a:effectLst/>
              <a:latin typeface="Calibri" panose="020F0502020204030204" pitchFamily="34" charset="0"/>
              <a:ea typeface="Calibri" panose="020F0502020204030204" pitchFamily="34" charset="0"/>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In the pre-production phase, automation begins with threat modeling and static analysis during the design and build stages, allowing vulnerabilities to be identified early. During testing, automated dynamic testing is used to simulate potential attacks and validate the application’s security before deployment. In the production environment, continuous monitoring tools detect and log potential threats automatically, ensuring ongoing system security. Post-production involves using automated incident response tools to isolate and mitigate threats, restoring the system to a secure state with minimal disruption. By integrating automation at every stage, we maintain a strong security posture throughout the entire lifecycle.</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Delaying security automation increases the likelihood of vulnerabilities and breaches. By integrating automated security tools now, we can reduce manual testing, improve overall security, and catch issues early. Waiting to implement these measures raises potential costs and risks, while acting now strengthens security posture, reduces long-term expenses, and optimizes development.</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Despite strong security measures, there are areas for improvement. Implementing security tests in the continuous integration pipeline will automatically detect vulnerabilities with every change. Expanding input validation coverage and adding fuzz testing will further enhance resilience. Increased automation in incident response will also allow quicker threat mitigation.</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To stay ahead of emerging risks, adopting more detailed secure coding standards will be essential. Enhancing threat modeling and risk assessment will make our system more adaptable to new threats. Continued team training in the latest security practices will help ensure ongoing system resilience.</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This policy aims to address vulnerabilities in both software development and system architecture. By adopting standardized secure coding practices, we can minimize the risks of vulnerabilities like SQL injection and buffer overflows. Our defense-in-depth strategy involves layered security measures, including code-level protections like input validation and encryption, and system-level measures like network and endpoint security. Each security layer enhances overall defense, as depicted in the interconnected diagram.</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The Threats Matrix sorts risks by their likelihood and priority. Certain threats, such as buffer overflows and SQL injection, are both high-likelihood and high-priority due to their impact. Conversely, resource management and error handling are lower on the priority scale. This matrix helps us focus efforts on vulnerabilities most likely to occur and have severe consequences.</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The following ten core principles guide our security policy. Each principle is aligned with coding standards to enforce best practices throughout development. For instance, "Validate Input Data" aligns with standards aimed at preventing buffer overflows and SQL injections. Similarly, "Heed Compiler Warnings" ensures that flagged vulnerabilities are caught during the early stages of coding.</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Coding standards are categorized by the severity and potential impact of vulnerabilities. High-priority issues, such as SQL injection and buffer overflow, are addressed first due to their significant security risks. Medium-priority standards focus on stability and resource management, while lower-priority items such as string correctness are less urgent.</a:t>
            </a:r>
            <a:endParaRPr lang="en-US" sz="2000"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Our encryption strategy targets three primary areas: data in transit, data at rest, and data in use. For data in transit, we utilize protocols like TLS/SSL to ensure security during transmission. Encryption at rest applies strong algorithms to secure stored data, while encryption in use safeguards data being processed in memory. Combined, these measures protect data confidentiality and integrity at all stages.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The Triple-A framework encompasses authentication, authorization, and accounting. Authentication confirms user identities using strong methods like multi-factor authentication. Authorization manages access based on user roles, adhering to the principle of least privilege. Accounting monitors user activities and system access, creating a trail for security audits. Together, these policies help secure access and ensure accountability.</a:t>
            </a:r>
            <a:endParaRPr lang="en-US" sz="1800" dirty="0">
              <a:effectLst/>
              <a:latin typeface="Calibri" panose="020F0502020204030204" pitchFamily="34" charset="0"/>
              <a:ea typeface="Calibri" panose="020F0502020204030204" pitchFamily="34" charset="0"/>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0"/>
              </a:spcAft>
              <a:buNone/>
            </a:pPr>
            <a:r>
              <a:rPr lang="en-US" sz="1800" dirty="0">
                <a:effectLst/>
                <a:latin typeface="Times New Roman" panose="02020603050405020304" pitchFamily="18" charset="0"/>
                <a:ea typeface="Calibri" panose="020F0502020204030204" pitchFamily="34" charset="0"/>
              </a:rPr>
              <a:t>Now, let's examine one of the unit tests created to validate the security and stability of the system. This specific unit test aims to verify that the smart pointer for a collection is properly initialized at the time of its creation. We utilize the </a:t>
            </a:r>
            <a:r>
              <a:rPr lang="en-US" sz="1800" dirty="0" err="1">
                <a:effectLst/>
                <a:latin typeface="Times New Roman" panose="02020603050405020304" pitchFamily="18" charset="0"/>
                <a:ea typeface="Calibri" panose="020F0502020204030204" pitchFamily="34" charset="0"/>
              </a:rPr>
              <a:t>GoogleTest</a:t>
            </a:r>
            <a:r>
              <a:rPr lang="en-US" sz="1800" dirty="0">
                <a:effectLst/>
                <a:latin typeface="Times New Roman" panose="02020603050405020304" pitchFamily="18" charset="0"/>
                <a:ea typeface="Calibri" panose="020F0502020204030204" pitchFamily="34" charset="0"/>
              </a:rPr>
              <a:t> framework for this test. The ASSERT_TRUE macro checks whether the collection object was successfully instantiated, confirming that it is not null. The ASSERT_NE macro then ensures that the smart pointer within the collection is not equal to </a:t>
            </a:r>
            <a:r>
              <a:rPr lang="en-US" sz="1800" dirty="0" err="1">
                <a:effectLst/>
                <a:latin typeface="Times New Roman" panose="02020603050405020304" pitchFamily="18" charset="0"/>
                <a:ea typeface="Calibri" panose="020F0502020204030204" pitchFamily="34" charset="0"/>
              </a:rPr>
              <a:t>nullptr</a:t>
            </a:r>
            <a:r>
              <a:rPr lang="en-US" sz="1800" dirty="0">
                <a:effectLst/>
                <a:latin typeface="Times New Roman" panose="02020603050405020304" pitchFamily="18" charset="0"/>
                <a:ea typeface="Calibri" panose="020F0502020204030204" pitchFamily="34" charset="0"/>
              </a:rPr>
              <a:t>, verifying that it points correctly to the collection instance.</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Calibri" panose="020F0502020204030204" pitchFamily="34" charset="0"/>
              </a:rPr>
              <a:t>If this test passes, it confirms that the collection is initialized correctly and does not have null references when empty. Ensuring that smart pointers are correctly initialized helps prevent null pointer dereference errors, which could lead to crashes or unpredictable behavior in our application.</a:t>
            </a:r>
            <a:endParaRPr lang="en-US" sz="1800" dirty="0">
              <a:effectLst/>
              <a:latin typeface="Calibri" panose="020F0502020204030204" pitchFamily="34" charset="0"/>
              <a:ea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This unit test verifies that adding an element to an empty collection is successful. Initially, we use ASSERT_TRUE to check that the collection is empty and has a size of zero. After adding an entry, we use ASSERT_FALSE to verify that the collection is no longer empty and ASSERT_EQ to confirm the collection's size is now one. This test confirms that the collection properly handles adding elements.</a:t>
            </a:r>
            <a:endParaRPr dirty="0"/>
          </a:p>
        </p:txBody>
      </p:sp>
    </p:spTree>
    <p:extLst>
      <p:ext uri="{BB962C8B-B14F-4D97-AF65-F5344CB8AC3E}">
        <p14:creationId xmlns:p14="http://schemas.microsoft.com/office/powerpoint/2010/main" val="32652227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Robert Cook</a:t>
            </a:r>
            <a:endParaRPr sz="1850"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7" name="Audio 6">
            <a:hlinkClick r:id="" action="ppaction://media"/>
            <a:extLst>
              <a:ext uri="{FF2B5EF4-FFF2-40B4-BE49-F238E27FC236}">
                <a16:creationId xmlns:a16="http://schemas.microsoft.com/office/drawing/2014/main" id="{580E7B0D-E966-DB97-8815-88805FA91A5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420"/>
    </mc:Choice>
    <mc:Fallback>
      <p:transition spd="slow" advTm="17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CanContainUniqueValues</a:t>
            </a:r>
            <a:endParaRPr dirty="0"/>
          </a:p>
        </p:txBody>
      </p:sp>
      <p:pic>
        <p:nvPicPr>
          <p:cNvPr id="197" name="Google Shape;197;g9504e29505_0_0" descr="Green Pace logo"/>
          <p:cNvPicPr preferRelativeResize="0"/>
          <p:nvPr/>
        </p:nvPicPr>
        <p:blipFill>
          <a:blip r:embed="rId6">
            <a:alphaModFix/>
          </a:blip>
          <a:stretch>
            <a:fillRect/>
          </a:stretch>
        </p:blipFill>
        <p:spPr>
          <a:xfrm>
            <a:off x="11305399" y="5708775"/>
            <a:ext cx="886601" cy="1149225"/>
          </a:xfrm>
          <a:prstGeom prst="rect">
            <a:avLst/>
          </a:prstGeom>
          <a:noFill/>
          <a:ln>
            <a:noFill/>
          </a:ln>
        </p:spPr>
      </p:pic>
      <p:pic>
        <p:nvPicPr>
          <p:cNvPr id="3" name="Picture 2">
            <a:extLst>
              <a:ext uri="{FF2B5EF4-FFF2-40B4-BE49-F238E27FC236}">
                <a16:creationId xmlns:a16="http://schemas.microsoft.com/office/drawing/2014/main" id="{18EBCD38-4C9D-2DC0-7D02-A6666155C1A9}"/>
              </a:ext>
            </a:extLst>
          </p:cNvPr>
          <p:cNvPicPr>
            <a:picLocks noChangeAspect="1"/>
          </p:cNvPicPr>
          <p:nvPr/>
        </p:nvPicPr>
        <p:blipFill>
          <a:blip r:embed="rId7"/>
          <a:stretch>
            <a:fillRect/>
          </a:stretch>
        </p:blipFill>
        <p:spPr>
          <a:xfrm>
            <a:off x="2895600" y="5484910"/>
            <a:ext cx="5995206" cy="447730"/>
          </a:xfrm>
          <a:prstGeom prst="rect">
            <a:avLst/>
          </a:prstGeom>
        </p:spPr>
      </p:pic>
      <p:pic>
        <p:nvPicPr>
          <p:cNvPr id="5" name="Picture 4" descr="A computer screen with green and white text&#10;&#10;Description automatically generated">
            <a:extLst>
              <a:ext uri="{FF2B5EF4-FFF2-40B4-BE49-F238E27FC236}">
                <a16:creationId xmlns:a16="http://schemas.microsoft.com/office/drawing/2014/main" id="{F2A52D71-CBE0-BC02-C10A-8065468890E4}"/>
              </a:ext>
            </a:extLst>
          </p:cNvPr>
          <p:cNvPicPr>
            <a:picLocks noChangeAspect="1"/>
          </p:cNvPicPr>
          <p:nvPr/>
        </p:nvPicPr>
        <p:blipFill>
          <a:blip r:embed="rId8"/>
          <a:stretch>
            <a:fillRect/>
          </a:stretch>
        </p:blipFill>
        <p:spPr>
          <a:xfrm>
            <a:off x="1843245" y="2057373"/>
            <a:ext cx="8505509" cy="2839267"/>
          </a:xfrm>
          <a:prstGeom prst="rect">
            <a:avLst/>
          </a:prstGeom>
        </p:spPr>
      </p:pic>
      <p:pic>
        <p:nvPicPr>
          <p:cNvPr id="8" name="Audio 7">
            <a:hlinkClick r:id="" action="ppaction://media"/>
            <a:extLst>
              <a:ext uri="{FF2B5EF4-FFF2-40B4-BE49-F238E27FC236}">
                <a16:creationId xmlns:a16="http://schemas.microsoft.com/office/drawing/2014/main" id="{A2D16A2D-04A5-18DE-EE7F-F2DB9F1FCA2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577237802"/>
      </p:ext>
    </p:extLst>
  </p:cSld>
  <p:clrMapOvr>
    <a:masterClrMapping/>
  </p:clrMapOvr>
  <mc:AlternateContent xmlns:mc="http://schemas.openxmlformats.org/markup-compatibility/2006">
    <mc:Choice xmlns:p14="http://schemas.microsoft.com/office/powerpoint/2010/main" Requires="p14">
      <p:transition spd="slow" p14:dur="2000" advTm="25523"/>
    </mc:Choice>
    <mc:Fallback>
      <p:transition spd="slow" advTm="25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95250" y="228600"/>
            <a:ext cx="11963400" cy="1828773"/>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ThrowsExceptionWhenAccessingNegativeIndex</a:t>
            </a:r>
            <a:endParaRPr dirty="0"/>
          </a:p>
        </p:txBody>
      </p:sp>
      <p:pic>
        <p:nvPicPr>
          <p:cNvPr id="197" name="Google Shape;197;g9504e29505_0_0" descr="Green Pace logo"/>
          <p:cNvPicPr preferRelativeResize="0"/>
          <p:nvPr/>
        </p:nvPicPr>
        <p:blipFill>
          <a:blip r:embed="rId6">
            <a:alphaModFix/>
          </a:blip>
          <a:stretch>
            <a:fillRect/>
          </a:stretch>
        </p:blipFill>
        <p:spPr>
          <a:xfrm>
            <a:off x="11305399" y="5708775"/>
            <a:ext cx="886601" cy="1149225"/>
          </a:xfrm>
          <a:prstGeom prst="rect">
            <a:avLst/>
          </a:prstGeom>
          <a:noFill/>
          <a:ln>
            <a:noFill/>
          </a:ln>
        </p:spPr>
      </p:pic>
      <p:pic>
        <p:nvPicPr>
          <p:cNvPr id="3" name="Picture 2">
            <a:extLst>
              <a:ext uri="{FF2B5EF4-FFF2-40B4-BE49-F238E27FC236}">
                <a16:creationId xmlns:a16="http://schemas.microsoft.com/office/drawing/2014/main" id="{280312F7-D591-8FB0-25E1-74BDB3CD7697}"/>
              </a:ext>
            </a:extLst>
          </p:cNvPr>
          <p:cNvPicPr>
            <a:picLocks noChangeAspect="1"/>
          </p:cNvPicPr>
          <p:nvPr/>
        </p:nvPicPr>
        <p:blipFill>
          <a:blip r:embed="rId7"/>
          <a:stretch>
            <a:fillRect/>
          </a:stretch>
        </p:blipFill>
        <p:spPr>
          <a:xfrm>
            <a:off x="2576052" y="4851525"/>
            <a:ext cx="6563641" cy="517462"/>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01C0ABA1-0FEB-93D3-8748-90062737E5E5}"/>
              </a:ext>
            </a:extLst>
          </p:cNvPr>
          <p:cNvPicPr>
            <a:picLocks noChangeAspect="1"/>
          </p:cNvPicPr>
          <p:nvPr/>
        </p:nvPicPr>
        <p:blipFill>
          <a:blip r:embed="rId8"/>
          <a:stretch>
            <a:fillRect/>
          </a:stretch>
        </p:blipFill>
        <p:spPr>
          <a:xfrm>
            <a:off x="607076" y="2103452"/>
            <a:ext cx="10501595" cy="1828773"/>
          </a:xfrm>
          <a:prstGeom prst="rect">
            <a:avLst/>
          </a:prstGeom>
        </p:spPr>
      </p:pic>
      <p:pic>
        <p:nvPicPr>
          <p:cNvPr id="8" name="Audio 7">
            <a:hlinkClick r:id="" action="ppaction://media"/>
            <a:extLst>
              <a:ext uri="{FF2B5EF4-FFF2-40B4-BE49-F238E27FC236}">
                <a16:creationId xmlns:a16="http://schemas.microsoft.com/office/drawing/2014/main" id="{62F9955E-BF44-4DAF-CECA-E75AAD4BC3F3}"/>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785040"/>
      </p:ext>
    </p:extLst>
  </p:cSld>
  <p:clrMapOvr>
    <a:masterClrMapping/>
  </p:clrMapOvr>
  <mc:AlternateContent xmlns:mc="http://schemas.openxmlformats.org/markup-compatibility/2006">
    <mc:Choice xmlns:p14="http://schemas.microsoft.com/office/powerpoint/2010/main" Requires="p14">
      <p:transition spd="slow" p14:dur="2000" advTm="22954"/>
    </mc:Choice>
    <mc:Fallback>
      <p:transition spd="slow" advTm="22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68706B1-99F7-E3AE-E6E6-059D566282A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858"/>
    </mc:Choice>
    <mc:Fallback>
      <p:transition spd="slow" advTm="35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1762126"/>
            <a:ext cx="10820400" cy="4667250"/>
          </a:xfrm>
          <a:prstGeom prst="rect">
            <a:avLst/>
          </a:prstGeom>
          <a:noFill/>
          <a:ln>
            <a:noFill/>
          </a:ln>
        </p:spPr>
        <p:txBody>
          <a:bodyPr spcFirstLastPara="1" wrap="square" lIns="91425" tIns="45700" rIns="91425" bIns="45700" numCol="1" anchor="t" anchorCtr="0">
            <a:normAutofit/>
          </a:bodyPr>
          <a:lstStyle/>
          <a:p>
            <a:pPr marL="742950" lvl="1" indent="-285750">
              <a:spcBef>
                <a:spcPts val="0"/>
              </a:spcBef>
              <a:buSzPts val="2000"/>
            </a:pPr>
            <a:r>
              <a:rPr lang="en-US" sz="2400" dirty="0"/>
              <a:t>Pre-Production</a:t>
            </a:r>
          </a:p>
          <a:p>
            <a:pPr marL="1200150" lvl="2" indent="-285750">
              <a:spcBef>
                <a:spcPts val="0"/>
              </a:spcBef>
              <a:buSzPts val="2000"/>
            </a:pPr>
            <a:r>
              <a:rPr lang="en-US" sz="2400" dirty="0"/>
              <a:t>Static Code Analysis finds early vulnerabilities.</a:t>
            </a:r>
          </a:p>
          <a:p>
            <a:pPr marL="1200150" lvl="2" indent="-285750">
              <a:spcBef>
                <a:spcPts val="0"/>
              </a:spcBef>
              <a:buSzPts val="2000"/>
            </a:pPr>
            <a:r>
              <a:rPr lang="en-US" sz="2400" dirty="0"/>
              <a:t>Compiler enforces security protocols during code compiling.</a:t>
            </a:r>
          </a:p>
          <a:p>
            <a:pPr marL="742950" lvl="1" indent="-285750">
              <a:spcBef>
                <a:spcPts val="0"/>
              </a:spcBef>
              <a:buSzPts val="2000"/>
            </a:pPr>
            <a:r>
              <a:rPr lang="en-US" sz="2400" dirty="0"/>
              <a:t>Verify and Test</a:t>
            </a:r>
          </a:p>
          <a:p>
            <a:pPr marL="1200150" lvl="2" indent="-285750">
              <a:spcBef>
                <a:spcPts val="0"/>
              </a:spcBef>
              <a:buSzPts val="2000"/>
            </a:pPr>
            <a:r>
              <a:rPr lang="en-US" sz="2400" dirty="0"/>
              <a:t>Dynamic Testing checks for runtime vulnerabilities.</a:t>
            </a:r>
          </a:p>
          <a:p>
            <a:pPr marL="1200150" lvl="2" indent="-285750">
              <a:spcBef>
                <a:spcPts val="0"/>
              </a:spcBef>
              <a:buSzPts val="2000"/>
            </a:pPr>
            <a:r>
              <a:rPr lang="en-US" sz="2400" dirty="0"/>
              <a:t>Fuzz Testing creates random inputs to find input validation problems.</a:t>
            </a:r>
          </a:p>
          <a:p>
            <a:pPr marL="742950" lvl="1" indent="-285750">
              <a:spcBef>
                <a:spcPts val="0"/>
              </a:spcBef>
              <a:buSzPts val="2000"/>
            </a:pPr>
            <a:r>
              <a:rPr lang="en-US" sz="2400" dirty="0"/>
              <a:t>Production</a:t>
            </a:r>
          </a:p>
          <a:p>
            <a:pPr marL="1200150" lvl="2" indent="-285750">
              <a:spcBef>
                <a:spcPts val="0"/>
              </a:spcBef>
              <a:buSzPts val="2000"/>
            </a:pPr>
            <a:r>
              <a:rPr lang="en-US" sz="2400" dirty="0"/>
              <a:t>Monitoring tools track the system for potential threat activity.</a:t>
            </a:r>
          </a:p>
          <a:p>
            <a:pPr marL="1200150" lvl="2" indent="-285750">
              <a:spcBef>
                <a:spcPts val="0"/>
              </a:spcBef>
              <a:buSzPts val="2000"/>
            </a:pPr>
            <a:r>
              <a:rPr lang="en-US" sz="2400" dirty="0"/>
              <a:t>Log Analysis finds unusual patterns indication suspicious behavior.</a:t>
            </a:r>
          </a:p>
          <a:p>
            <a:pPr marL="742950" lvl="1" indent="-285750">
              <a:spcBef>
                <a:spcPts val="0"/>
              </a:spcBef>
              <a:buSzPts val="2000"/>
            </a:pPr>
            <a:r>
              <a:rPr lang="en-US" sz="2400" dirty="0"/>
              <a:t>Post-Production</a:t>
            </a:r>
          </a:p>
          <a:p>
            <a:pPr marL="1200150" lvl="2" indent="-285750">
              <a:spcBef>
                <a:spcPts val="0"/>
              </a:spcBef>
              <a:buSzPts val="2000"/>
            </a:pPr>
            <a:r>
              <a:rPr lang="en-US" sz="2400" dirty="0"/>
              <a:t>Incident Response isolates threats and initiates recovery.</a:t>
            </a:r>
          </a:p>
          <a:p>
            <a:pPr marL="914400" lvl="2" indent="0">
              <a:spcBef>
                <a:spcPts val="0"/>
              </a:spcBef>
              <a:buSzPts val="2000"/>
              <a:buNone/>
            </a:pPr>
            <a:endParaRPr lang="en-US" sz="1400" dirty="0"/>
          </a:p>
          <a:p>
            <a:pPr marL="914400" lvl="2" indent="0">
              <a:spcBef>
                <a:spcPts val="0"/>
              </a:spcBef>
              <a:buSzPts val="2000"/>
              <a:buNone/>
            </a:pPr>
            <a:endParaRPr lang="en-US" sz="1400" dirty="0"/>
          </a:p>
          <a:p>
            <a:pPr marL="914400" lvl="2" indent="0">
              <a:spcBef>
                <a:spcPts val="0"/>
              </a:spcBef>
              <a:buSzPts val="2000"/>
              <a:buNone/>
            </a:pPr>
            <a:endParaRPr lang="en-US" sz="1400" dirty="0"/>
          </a:p>
          <a:p>
            <a:pPr marL="914400" lvl="2" indent="0">
              <a:spcBef>
                <a:spcPts val="0"/>
              </a:spcBef>
              <a:buSzPts val="2000"/>
              <a:buNone/>
            </a:pPr>
            <a:endParaRPr lang="en-US" sz="1400" dirty="0"/>
          </a:p>
          <a:p>
            <a:pPr marL="914400" lvl="2" indent="0">
              <a:spcBef>
                <a:spcPts val="0"/>
              </a:spcBef>
              <a:buSzPts val="2000"/>
              <a:buNone/>
            </a:pPr>
            <a:endParaRPr lang="en-US" sz="1400" dirty="0"/>
          </a:p>
          <a:p>
            <a:pPr marL="914400" lvl="2" indent="0">
              <a:spcBef>
                <a:spcPts val="0"/>
              </a:spcBef>
              <a:buSzPts val="2000"/>
              <a:buNone/>
            </a:pPr>
            <a:endParaRPr lang="en-US" sz="1400" dirty="0"/>
          </a:p>
          <a:p>
            <a:pPr marL="914400" lvl="2" indent="0">
              <a:spcBef>
                <a:spcPts val="0"/>
              </a:spcBef>
              <a:buSzPts val="2000"/>
              <a:buNone/>
            </a:pPr>
            <a:endParaRPr lang="en-US" sz="1400" dirty="0"/>
          </a:p>
          <a:p>
            <a:pPr marL="914400" lvl="2" indent="0">
              <a:spcBef>
                <a:spcPts val="0"/>
              </a:spcBef>
              <a:buSzPts val="2000"/>
              <a:buNone/>
            </a:pPr>
            <a:endParaRPr lang="en-US" sz="1400" dirty="0"/>
          </a:p>
          <a:p>
            <a:pPr marL="914400" lvl="2" indent="0">
              <a:spcBef>
                <a:spcPts val="0"/>
              </a:spcBef>
              <a:buSzPts val="2000"/>
              <a:buNone/>
            </a:pPr>
            <a:endParaRPr lang="en-US" sz="1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758923CA-F51A-72D0-CD34-73BA1FD03BC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549"/>
    </mc:Choice>
    <mc:Fallback>
      <p:transition spd="slow" advTm="47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rtl="0">
              <a:lnSpc>
                <a:spcPct val="90000"/>
              </a:lnSpc>
              <a:spcBef>
                <a:spcPts val="0"/>
              </a:spcBef>
              <a:spcAft>
                <a:spcPts val="0"/>
              </a:spcAft>
              <a:buClr>
                <a:schemeClr val="lt1"/>
              </a:buClr>
              <a:buSzPts val="2000"/>
              <a:buChar char="•"/>
            </a:pPr>
            <a:r>
              <a:rPr lang="en-US" dirty="0"/>
              <a:t>Problems</a:t>
            </a:r>
          </a:p>
          <a:p>
            <a:pPr marL="685800" lvl="1" indent="-228600">
              <a:spcBef>
                <a:spcPts val="0"/>
              </a:spcBef>
              <a:buSzPts val="2000"/>
            </a:pPr>
            <a:r>
              <a:rPr lang="en-US" dirty="0"/>
              <a:t>Lack of Early Security Measures</a:t>
            </a:r>
          </a:p>
          <a:p>
            <a:pPr marL="685800" lvl="1" indent="-228600">
              <a:spcBef>
                <a:spcPts val="0"/>
              </a:spcBef>
              <a:buSzPts val="2000"/>
            </a:pPr>
            <a:r>
              <a:rPr lang="en-US" dirty="0"/>
              <a:t>Limited Automation</a:t>
            </a:r>
          </a:p>
          <a:p>
            <a:pPr marL="228600" indent="-228600">
              <a:spcBef>
                <a:spcPts val="0"/>
              </a:spcBef>
              <a:buSzPts val="2000"/>
            </a:pPr>
            <a:r>
              <a:rPr lang="en-US" dirty="0"/>
              <a:t>Solutions</a:t>
            </a:r>
          </a:p>
          <a:p>
            <a:pPr marL="685800" lvl="1" indent="-228600">
              <a:spcBef>
                <a:spcPts val="0"/>
              </a:spcBef>
              <a:buSzPts val="2000"/>
            </a:pPr>
            <a:r>
              <a:rPr lang="en-US" dirty="0"/>
              <a:t>Implementing Secure Coding Standards</a:t>
            </a:r>
          </a:p>
          <a:p>
            <a:pPr marL="685800" lvl="1" indent="-228600">
              <a:spcBef>
                <a:spcPts val="0"/>
              </a:spcBef>
              <a:buSzPts val="2000"/>
            </a:pPr>
            <a:r>
              <a:rPr lang="en-US" dirty="0"/>
              <a:t>Automated Security Tools</a:t>
            </a:r>
          </a:p>
          <a:p>
            <a:pPr marL="228600" indent="-228600">
              <a:spcBef>
                <a:spcPts val="0"/>
              </a:spcBef>
              <a:buSzPts val="2000"/>
            </a:pPr>
            <a:r>
              <a:rPr lang="en-US" dirty="0"/>
              <a:t>Risks of Waiting</a:t>
            </a:r>
          </a:p>
          <a:p>
            <a:pPr marL="685800" lvl="1" indent="-228600">
              <a:spcBef>
                <a:spcPts val="0"/>
              </a:spcBef>
              <a:buSzPts val="2000"/>
            </a:pPr>
            <a:r>
              <a:rPr lang="en-US" dirty="0"/>
              <a:t>Increases likelihood of vulnerabilities going undetected.</a:t>
            </a:r>
          </a:p>
          <a:p>
            <a:pPr marL="685800" lvl="1" indent="-228600">
              <a:spcBef>
                <a:spcPts val="0"/>
              </a:spcBef>
              <a:buSzPts val="2000"/>
            </a:pPr>
            <a:r>
              <a:rPr lang="en-US" dirty="0"/>
              <a:t>Costs more if a breach happens before measures are implemented.</a:t>
            </a:r>
          </a:p>
          <a:p>
            <a:pPr marL="228600" indent="-228600">
              <a:spcBef>
                <a:spcPts val="0"/>
              </a:spcBef>
              <a:buSzPts val="2000"/>
            </a:pPr>
            <a:r>
              <a:rPr lang="en-US" dirty="0"/>
              <a:t>Acting Now Benefits</a:t>
            </a:r>
          </a:p>
          <a:p>
            <a:pPr marL="685800" lvl="1" indent="-228600">
              <a:spcBef>
                <a:spcPts val="0"/>
              </a:spcBef>
              <a:buSzPts val="2000"/>
            </a:pPr>
            <a:r>
              <a:rPr lang="en-US" dirty="0"/>
              <a:t>Enhanced security by detecting threats sooner and having automation responses in place.</a:t>
            </a:r>
          </a:p>
          <a:p>
            <a:pPr marL="685800" lvl="1" indent="-228600">
              <a:spcBef>
                <a:spcPts val="0"/>
              </a:spcBef>
              <a:buSzPts val="2000"/>
            </a:pPr>
            <a:r>
              <a:rPr lang="en-US" dirty="0"/>
              <a:t>Reduces the risk of security problems and lowers the cost long term.</a:t>
            </a:r>
          </a:p>
          <a:p>
            <a:pPr marL="0" indent="0">
              <a:spcBef>
                <a:spcPts val="0"/>
              </a:spcBef>
              <a:buSzPts val="2000"/>
              <a:buNone/>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E22F192-DCE1-CDDC-9921-3EF17CD6271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588"/>
    </mc:Choice>
    <mc:Fallback>
      <p:transition spd="slow" advTm="28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1" y="0"/>
            <a:ext cx="12192000" cy="250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RECOMMENDATIONS</a:t>
            </a:r>
          </a:p>
        </p:txBody>
      </p:sp>
      <p:sp>
        <p:nvSpPr>
          <p:cNvPr id="224" name="Google Shape;224;p12"/>
          <p:cNvSpPr txBox="1">
            <a:spLocks noGrp="1"/>
          </p:cNvSpPr>
          <p:nvPr>
            <p:ph type="body" idx="1"/>
          </p:nvPr>
        </p:nvSpPr>
        <p:spPr>
          <a:xfrm>
            <a:off x="104775" y="1905000"/>
            <a:ext cx="11096625" cy="4684751"/>
          </a:xfrm>
          <a:prstGeom prst="rect">
            <a:avLst/>
          </a:prstGeom>
          <a:noFill/>
          <a:ln>
            <a:noFill/>
          </a:ln>
        </p:spPr>
        <p:txBody>
          <a:bodyPr spcFirstLastPara="1" wrap="square" lIns="91425" tIns="45700" rIns="91425" bIns="45700" numCol="1" anchor="t" anchorCtr="0">
            <a:normAutofit/>
          </a:bodyPr>
          <a:lstStyle/>
          <a:p>
            <a:pPr marL="800100" lvl="1">
              <a:spcBef>
                <a:spcPts val="0"/>
              </a:spcBef>
              <a:buFont typeface="+mj-lt"/>
              <a:buAutoNum type="arabicPeriod"/>
            </a:pPr>
            <a:r>
              <a:rPr lang="en-US" sz="2800" dirty="0"/>
              <a:t>First Gap- Lack of Continuous Integration Security Checks</a:t>
            </a:r>
          </a:p>
          <a:p>
            <a:pPr marL="1257300" lvl="2">
              <a:spcBef>
                <a:spcPts val="0"/>
              </a:spcBef>
            </a:pPr>
            <a:r>
              <a:rPr lang="en-US" sz="2200" dirty="0"/>
              <a:t>Fix: Implement automated security tests in the pipeline.</a:t>
            </a:r>
          </a:p>
          <a:p>
            <a:pPr marL="1257300" lvl="2">
              <a:spcBef>
                <a:spcPts val="0"/>
              </a:spcBef>
            </a:pPr>
            <a:endParaRPr lang="en-US" sz="2200" dirty="0"/>
          </a:p>
          <a:p>
            <a:pPr marL="800100" lvl="1">
              <a:spcBef>
                <a:spcPts val="0"/>
              </a:spcBef>
              <a:buFont typeface="+mj-lt"/>
              <a:buAutoNum type="arabicPeriod"/>
            </a:pPr>
            <a:r>
              <a:rPr lang="en-US" sz="2800" dirty="0"/>
              <a:t>Second Gap- Limited Coverage of Input Validation</a:t>
            </a:r>
          </a:p>
          <a:p>
            <a:pPr marL="1257300" lvl="2">
              <a:spcBef>
                <a:spcPts val="0"/>
              </a:spcBef>
            </a:pPr>
            <a:r>
              <a:rPr lang="en-US" sz="2200" dirty="0"/>
              <a:t>Fix- Expand framework for Input Validation to cover all points of entry and integrate fuzz testing to find unexpected inputs.</a:t>
            </a:r>
          </a:p>
          <a:p>
            <a:pPr marL="1257300" lvl="2">
              <a:spcBef>
                <a:spcPts val="0"/>
              </a:spcBef>
            </a:pPr>
            <a:endParaRPr lang="en-US" sz="2200" dirty="0"/>
          </a:p>
          <a:p>
            <a:pPr marL="800100" lvl="1">
              <a:spcBef>
                <a:spcPts val="0"/>
              </a:spcBef>
              <a:buFont typeface="+mj-lt"/>
              <a:buAutoNum type="arabicPeriod"/>
            </a:pPr>
            <a:r>
              <a:rPr lang="en-US" sz="2800" dirty="0"/>
              <a:t>Third Gap- Insufficient Automation for Incident Response</a:t>
            </a:r>
          </a:p>
          <a:p>
            <a:pPr marL="1257300" lvl="2">
              <a:spcBef>
                <a:spcPts val="0"/>
              </a:spcBef>
            </a:pPr>
            <a:r>
              <a:rPr lang="en-US" sz="2200" dirty="0"/>
              <a:t>Fix- Add in advanced incident response tools to automate the containment and mitigation. This will reduce the time it will take to respond to any breaches.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73BF2147-5ADB-BE16-16AF-28DCBDFE0E3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960"/>
    </mc:Choice>
    <mc:Fallback>
      <p:transition spd="slow" advTm="26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1336431" y="639315"/>
            <a:ext cx="9519138"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Standards to Prevent Future Problems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596900" indent="-457200">
              <a:buSzPts val="2200"/>
              <a:buFont typeface="+mj-lt"/>
              <a:buAutoNum type="arabicPeriod"/>
            </a:pPr>
            <a:r>
              <a:rPr lang="en-US" sz="2400" dirty="0"/>
              <a:t>Implement Secure Coding Standards</a:t>
            </a:r>
          </a:p>
          <a:p>
            <a:pPr marL="1054100" lvl="1" indent="-457200">
              <a:buSzPts val="2200"/>
            </a:pPr>
            <a:r>
              <a:rPr lang="en-US" dirty="0"/>
              <a:t>Widen the use of secure coding standards like SEI CERT and OWASP to cover more areas of development.</a:t>
            </a:r>
          </a:p>
          <a:p>
            <a:pPr marL="596900" indent="-457200">
              <a:buSzPts val="2200"/>
              <a:buFont typeface="+mj-lt"/>
              <a:buAutoNum type="arabicPeriod"/>
            </a:pPr>
            <a:r>
              <a:rPr lang="en-US" sz="2400" dirty="0"/>
              <a:t>Enhance Threat Modeling and Risk Assessment</a:t>
            </a:r>
          </a:p>
          <a:p>
            <a:pPr marL="1054100" lvl="1" indent="-457200">
              <a:buSzPts val="2200"/>
            </a:pPr>
            <a:r>
              <a:rPr lang="en-US" dirty="0"/>
              <a:t>Use automated threat modeling tools to assess risks regularly due to threats evolving. This can help to make your system more adaptive.</a:t>
            </a:r>
          </a:p>
          <a:p>
            <a:pPr marL="596900" indent="-457200">
              <a:buSzPts val="2200"/>
              <a:buFont typeface="+mj-lt"/>
              <a:buAutoNum type="arabicPeriod"/>
            </a:pPr>
            <a:r>
              <a:rPr lang="en-US" sz="2400" dirty="0"/>
              <a:t>Implement Continuous Security Education</a:t>
            </a:r>
          </a:p>
          <a:p>
            <a:pPr marL="1054100" lvl="1" indent="-457200">
              <a:buSzPts val="2200"/>
            </a:pPr>
            <a:r>
              <a:rPr lang="en-US" dirty="0"/>
              <a:t>Provide training for developers and operation teams regularly on the newest security risks and strategies on defense to keep up with any new developing threats.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B6E8C92B-840D-5B3E-F84C-4460316A64C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372"/>
    </mc:Choice>
    <mc:Fallback>
      <p:transition spd="slow" advTm="25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890346"/>
            <a:ext cx="4780138" cy="4699405"/>
          </a:xfrm>
          <a:prstGeom prst="rect">
            <a:avLst/>
          </a:prstGeom>
          <a:noFill/>
          <a:ln>
            <a:noFill/>
          </a:ln>
        </p:spPr>
        <p:txBody>
          <a:bodyPr spcFirstLastPara="1" wrap="square" lIns="91425" tIns="45700" rIns="91425" bIns="45700" anchor="t" anchorCtr="0">
            <a:normAutofit/>
          </a:bodyPr>
          <a:lstStyle/>
          <a:p>
            <a:pPr marL="342900">
              <a:buSzPts val="2200"/>
            </a:pPr>
            <a:r>
              <a:rPr lang="en-US" sz="2400" dirty="0"/>
              <a:t>Purpose</a:t>
            </a:r>
          </a:p>
          <a:p>
            <a:pPr marL="800100" lvl="1">
              <a:buSzPts val="2200"/>
            </a:pPr>
            <a:r>
              <a:rPr lang="en-US" dirty="0"/>
              <a:t>Address issues in code development and the architecture of the system.</a:t>
            </a:r>
          </a:p>
          <a:p>
            <a:pPr marL="800100" lvl="1">
              <a:buSzPts val="2200"/>
            </a:pPr>
            <a:r>
              <a:rPr lang="en-US" dirty="0"/>
              <a:t>Give clear guidelines to enforce secure coding practices.</a:t>
            </a:r>
          </a:p>
          <a:p>
            <a:pPr marL="342900">
              <a:buSzPts val="2200"/>
            </a:pPr>
            <a:r>
              <a:rPr lang="en-US" sz="2400" dirty="0"/>
              <a:t>Strategy for Defense-in-Depth</a:t>
            </a:r>
          </a:p>
          <a:p>
            <a:pPr marL="800100" lvl="1">
              <a:buSzPts val="2200"/>
            </a:pPr>
            <a:r>
              <a:rPr lang="en-US" dirty="0"/>
              <a:t>Ensure policy follows model of defense-in-depth to protect against vulnerabilities.</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465938" y="2175187"/>
            <a:ext cx="5618136" cy="3582782"/>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E8543DC7-764E-8A6C-36EB-0DED24E1DC5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762"/>
    </mc:Choice>
    <mc:Fallback>
      <p:transition spd="slow" advTm="37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423920724"/>
              </p:ext>
            </p:extLst>
          </p:nvPr>
        </p:nvGraphicFramePr>
        <p:xfrm>
          <a:off x="1009650" y="2133600"/>
          <a:ext cx="9997475" cy="4481478"/>
        </p:xfrm>
        <a:graphic>
          <a:graphicData uri="http://schemas.openxmlformats.org/drawingml/2006/table">
            <a:tbl>
              <a:tblPr firstRow="1" firstCol="1">
                <a:noFill/>
                <a:tableStyleId>{802198C4-3087-4945-87E3-76CBB3509B7E}</a:tableStyleId>
              </a:tblPr>
              <a:tblGrid>
                <a:gridCol w="5142682">
                  <a:extLst>
                    <a:ext uri="{9D8B030D-6E8A-4147-A177-3AD203B41FA5}">
                      <a16:colId xmlns:a16="http://schemas.microsoft.com/office/drawing/2014/main" val="20000"/>
                    </a:ext>
                  </a:extLst>
                </a:gridCol>
                <a:gridCol w="4854793">
                  <a:extLst>
                    <a:ext uri="{9D8B030D-6E8A-4147-A177-3AD203B41FA5}">
                      <a16:colId xmlns:a16="http://schemas.microsoft.com/office/drawing/2014/main" val="20001"/>
                    </a:ext>
                  </a:extLst>
                </a:gridCol>
              </a:tblGrid>
              <a:tr h="192118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1">
                              <a:lumMod val="75000"/>
                            </a:schemeClr>
                          </a:solidFill>
                        </a:rPr>
                        <a:t>Likely</a:t>
                      </a:r>
                      <a:endParaRPr sz="1400" u="none" strike="noStrike" cap="none" dirty="0">
                        <a:solidFill>
                          <a:schemeClr val="accent1">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accent1">
                              <a:lumMod val="75000"/>
                            </a:schemeClr>
                          </a:solidFill>
                        </a:rPr>
                        <a:t>STD-002-CPP (Buffer Overflow)</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accent1">
                              <a:lumMod val="75000"/>
                            </a:schemeClr>
                          </a:solidFill>
                        </a:rPr>
                        <a:t>High Likelihood due to improper input validation.</a:t>
                      </a:r>
                      <a:endParaRPr sz="2400" u="none" strike="noStrike" cap="none" dirty="0">
                        <a:solidFill>
                          <a:schemeClr val="accent1">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1">
                              <a:lumMod val="75000"/>
                            </a:schemeClr>
                          </a:solidFill>
                        </a:rPr>
                        <a:t>Priority</a:t>
                      </a:r>
                      <a:endParaRPr sz="1400" u="none" strike="noStrike" cap="none" dirty="0">
                        <a:solidFill>
                          <a:schemeClr val="accent1">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accent1">
                              <a:lumMod val="75000"/>
                            </a:schemeClr>
                          </a:solidFill>
                        </a:rPr>
                        <a:t>STD-003-CPP (SQL Injection): High priority because SQL Injection can lead to data leaks, Must be mitigated with prepared statements.</a:t>
                      </a:r>
                      <a:endParaRPr sz="2400" u="none" strike="noStrike" cap="none" dirty="0">
                        <a:solidFill>
                          <a:schemeClr val="accent1">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2118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1">
                              <a:lumMod val="75000"/>
                            </a:schemeClr>
                          </a:solidFill>
                        </a:rPr>
                        <a:t>Low priority</a:t>
                      </a:r>
                      <a:endParaRPr sz="1400" u="none" strike="noStrike" cap="none" dirty="0">
                        <a:solidFill>
                          <a:schemeClr val="accent1">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accent1">
                              <a:lumMod val="75000"/>
                            </a:schemeClr>
                          </a:solidFill>
                        </a:rPr>
                        <a:t>STD-007-CPP (Error Handling): Lower priority than SQL Injection or Buffer Overflow but still important.</a:t>
                      </a:r>
                      <a:endParaRPr sz="2400" u="none" strike="noStrike" cap="none" dirty="0">
                        <a:solidFill>
                          <a:schemeClr val="accent1">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1">
                              <a:lumMod val="75000"/>
                            </a:schemeClr>
                          </a:solidFill>
                        </a:rPr>
                        <a:t>Unlikely</a:t>
                      </a:r>
                      <a:endParaRPr sz="1400" u="none" strike="noStrike" cap="none" dirty="0">
                        <a:solidFill>
                          <a:schemeClr val="accent1">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accent1">
                              <a:lumMod val="75000"/>
                            </a:schemeClr>
                          </a:solidFill>
                        </a:rPr>
                        <a:t>STD-009-CPP (Resource Management): Unlikely but needed for stability.</a:t>
                      </a:r>
                      <a:endParaRPr sz="2400" u="none" strike="noStrike" cap="none" dirty="0">
                        <a:solidFill>
                          <a:schemeClr val="accent1">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0F1A787-F5B3-A941-D1BB-8F7C464614C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712"/>
    </mc:Choice>
    <mc:Fallback>
      <p:transition spd="slow" advTm="27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4262613" y="-229157"/>
            <a:ext cx="3581779"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42496" y="870439"/>
            <a:ext cx="12107007" cy="5899638"/>
          </a:xfrm>
          <a:prstGeom prst="rect">
            <a:avLst/>
          </a:prstGeom>
          <a:noFill/>
          <a:ln>
            <a:noFill/>
          </a:ln>
        </p:spPr>
        <p:txBody>
          <a:bodyPr spcFirstLastPara="1" wrap="square" lIns="91425" tIns="45700" rIns="91425" bIns="45700" numCol="2" anchor="t" anchorCtr="0">
            <a:normAutofit/>
          </a:bodyPr>
          <a:lstStyle/>
          <a:p>
            <a:pPr marL="800100" lvl="1">
              <a:lnSpc>
                <a:spcPct val="120000"/>
              </a:lnSpc>
              <a:spcBef>
                <a:spcPts val="0"/>
              </a:spcBef>
              <a:buSzPts val="2200"/>
              <a:buFont typeface="+mj-lt"/>
              <a:buAutoNum type="arabicPeriod"/>
            </a:pPr>
            <a:r>
              <a:rPr lang="en-US" sz="1400" dirty="0">
                <a:latin typeface="Century Gothic" panose="020B0502020202020204" pitchFamily="34" charset="0"/>
                <a:cs typeface="Times New Roman" panose="02020603050405020304" pitchFamily="18" charset="0"/>
              </a:rPr>
              <a:t>Validate Input Data</a:t>
            </a:r>
          </a:p>
          <a:p>
            <a:pPr marL="1257300" lvl="2">
              <a:lnSpc>
                <a:spcPct val="120000"/>
              </a:lnSpc>
              <a:spcBef>
                <a:spcPts val="0"/>
              </a:spcBef>
              <a:buSzPts val="2200"/>
            </a:pPr>
            <a:r>
              <a:rPr lang="en-US" sz="1400" dirty="0"/>
              <a:t>Applies to Coding Standards such as </a:t>
            </a:r>
            <a:r>
              <a:rPr lang="en-US" sz="1400" b="1" dirty="0"/>
              <a:t>Input Validation (STD-008-CPP)</a:t>
            </a:r>
            <a:r>
              <a:rPr lang="en-US" sz="1400" dirty="0"/>
              <a:t> to ensure no unverified data can enter the system.</a:t>
            </a:r>
          </a:p>
          <a:p>
            <a:pPr marL="1257300" lvl="2">
              <a:lnSpc>
                <a:spcPct val="120000"/>
              </a:lnSpc>
              <a:spcBef>
                <a:spcPts val="0"/>
              </a:spcBef>
              <a:buSzPts val="2200"/>
            </a:pPr>
            <a:endParaRPr lang="en-US" sz="1400" dirty="0">
              <a:latin typeface="Century Gothic" panose="020B0502020202020204" pitchFamily="34" charset="0"/>
              <a:cs typeface="Times New Roman" panose="02020603050405020304" pitchFamily="18" charset="0"/>
            </a:endParaRPr>
          </a:p>
          <a:p>
            <a:pPr marL="800100" lvl="1">
              <a:lnSpc>
                <a:spcPct val="120000"/>
              </a:lnSpc>
              <a:spcBef>
                <a:spcPts val="0"/>
              </a:spcBef>
              <a:buSzPts val="2200"/>
              <a:buFont typeface="+mj-lt"/>
              <a:buAutoNum type="arabicPeriod"/>
            </a:pPr>
            <a:r>
              <a:rPr lang="en-US" sz="1400" dirty="0">
                <a:latin typeface="Century Gothic" panose="020B0502020202020204" pitchFamily="34" charset="0"/>
                <a:cs typeface="Times New Roman" panose="02020603050405020304" pitchFamily="18" charset="0"/>
              </a:rPr>
              <a:t>Heed Compiler Warnings</a:t>
            </a:r>
          </a:p>
          <a:p>
            <a:pPr marL="1257300" lvl="2">
              <a:lnSpc>
                <a:spcPct val="120000"/>
              </a:lnSpc>
              <a:spcBef>
                <a:spcPts val="0"/>
              </a:spcBef>
              <a:buSzPts val="2200"/>
            </a:pPr>
            <a:r>
              <a:rPr lang="en-US" sz="1400" dirty="0"/>
              <a:t>Related to standards like </a:t>
            </a:r>
            <a:r>
              <a:rPr lang="en-US" sz="1400" b="1" dirty="0"/>
              <a:t>Memory Protection (STD-005-CPP)</a:t>
            </a:r>
            <a:r>
              <a:rPr lang="en-US" sz="1400" dirty="0"/>
              <a:t>, as compilers often flag potential memory leaks.</a:t>
            </a:r>
          </a:p>
          <a:p>
            <a:pPr marL="1257300" lvl="2">
              <a:lnSpc>
                <a:spcPct val="120000"/>
              </a:lnSpc>
              <a:spcBef>
                <a:spcPts val="0"/>
              </a:spcBef>
              <a:buSzPts val="2200"/>
            </a:pPr>
            <a:endParaRPr lang="en-US" sz="1400" dirty="0">
              <a:latin typeface="Century Gothic" panose="020B0502020202020204" pitchFamily="34" charset="0"/>
              <a:cs typeface="Times New Roman" panose="02020603050405020304" pitchFamily="18" charset="0"/>
            </a:endParaRPr>
          </a:p>
          <a:p>
            <a:pPr marL="800100" lvl="1">
              <a:lnSpc>
                <a:spcPct val="120000"/>
              </a:lnSpc>
              <a:spcBef>
                <a:spcPts val="0"/>
              </a:spcBef>
              <a:buSzPts val="2200"/>
              <a:buFont typeface="+mj-lt"/>
              <a:buAutoNum type="arabicPeriod"/>
            </a:pPr>
            <a:r>
              <a:rPr lang="en-US" sz="1400" dirty="0">
                <a:latin typeface="Century Gothic" panose="020B0502020202020204" pitchFamily="34" charset="0"/>
                <a:cs typeface="Times New Roman" panose="02020603050405020304" pitchFamily="18" charset="0"/>
              </a:rPr>
              <a:t>Architect and Design for Security Policies</a:t>
            </a:r>
          </a:p>
          <a:p>
            <a:pPr marL="1257300" lvl="2">
              <a:lnSpc>
                <a:spcPct val="120000"/>
              </a:lnSpc>
              <a:spcBef>
                <a:spcPts val="0"/>
              </a:spcBef>
              <a:buSzPts val="2200"/>
            </a:pPr>
            <a:r>
              <a:rPr lang="en-US" sz="1400" dirty="0"/>
              <a:t>Applies to standards like </a:t>
            </a:r>
            <a:r>
              <a:rPr lang="en-US" sz="1400" b="1" dirty="0"/>
              <a:t>SQL Injection Mitigation (STD-004-CPP)</a:t>
            </a:r>
            <a:r>
              <a:rPr lang="en-US" sz="1400" dirty="0"/>
              <a:t>, where secure architecture prevents attacks.</a:t>
            </a:r>
          </a:p>
          <a:p>
            <a:pPr marL="1257300" lvl="2">
              <a:lnSpc>
                <a:spcPct val="120000"/>
              </a:lnSpc>
              <a:spcBef>
                <a:spcPts val="0"/>
              </a:spcBef>
              <a:buSzPts val="2200"/>
            </a:pPr>
            <a:endParaRPr lang="en-US" sz="1400" dirty="0">
              <a:latin typeface="Century Gothic" panose="020B0502020202020204" pitchFamily="34" charset="0"/>
              <a:cs typeface="Times New Roman" panose="02020603050405020304" pitchFamily="18" charset="0"/>
            </a:endParaRPr>
          </a:p>
          <a:p>
            <a:pPr marL="800100" lvl="1">
              <a:lnSpc>
                <a:spcPct val="120000"/>
              </a:lnSpc>
              <a:spcBef>
                <a:spcPts val="0"/>
              </a:spcBef>
              <a:buSzPts val="2200"/>
              <a:buFont typeface="+mj-lt"/>
              <a:buAutoNum type="arabicPeriod"/>
            </a:pPr>
            <a:r>
              <a:rPr lang="en-US" sz="1400" dirty="0">
                <a:latin typeface="Century Gothic" panose="020B0502020202020204" pitchFamily="34" charset="0"/>
                <a:cs typeface="Times New Roman" panose="02020603050405020304" pitchFamily="18" charset="0"/>
              </a:rPr>
              <a:t>Keep It Simple</a:t>
            </a:r>
          </a:p>
          <a:p>
            <a:pPr marL="1257300" lvl="2">
              <a:lnSpc>
                <a:spcPct val="120000"/>
              </a:lnSpc>
              <a:spcBef>
                <a:spcPts val="0"/>
              </a:spcBef>
              <a:buSzPts val="2200"/>
            </a:pPr>
            <a:r>
              <a:rPr lang="en-US" sz="1400" dirty="0"/>
              <a:t>Relevant to standards like </a:t>
            </a:r>
            <a:r>
              <a:rPr lang="en-US" sz="1400" b="1" dirty="0"/>
              <a:t>Error Handling (STD-009-CPP)</a:t>
            </a:r>
            <a:r>
              <a:rPr lang="en-US" sz="1400" dirty="0"/>
              <a:t>, making error paths straightforward and predictable.</a:t>
            </a:r>
          </a:p>
          <a:p>
            <a:pPr marL="1257300" lvl="2">
              <a:lnSpc>
                <a:spcPct val="120000"/>
              </a:lnSpc>
              <a:spcBef>
                <a:spcPts val="0"/>
              </a:spcBef>
              <a:buSzPts val="2200"/>
            </a:pPr>
            <a:endParaRPr lang="en-US" sz="1400" dirty="0">
              <a:latin typeface="Century Gothic" panose="020B0502020202020204" pitchFamily="34" charset="0"/>
              <a:cs typeface="Times New Roman" panose="02020603050405020304" pitchFamily="18" charset="0"/>
            </a:endParaRPr>
          </a:p>
          <a:p>
            <a:pPr marL="800100" lvl="1">
              <a:lnSpc>
                <a:spcPct val="120000"/>
              </a:lnSpc>
              <a:spcBef>
                <a:spcPts val="0"/>
              </a:spcBef>
              <a:buSzPts val="2200"/>
              <a:buFont typeface="+mj-lt"/>
              <a:buAutoNum type="arabicPeriod"/>
            </a:pPr>
            <a:r>
              <a:rPr lang="en-US" sz="1400" dirty="0">
                <a:latin typeface="Century Gothic" panose="020B0502020202020204" pitchFamily="34" charset="0"/>
                <a:cs typeface="Times New Roman" panose="02020603050405020304" pitchFamily="18" charset="0"/>
              </a:rPr>
              <a:t>Default Deny</a:t>
            </a:r>
          </a:p>
          <a:p>
            <a:pPr marL="1257300" lvl="2">
              <a:lnSpc>
                <a:spcPct val="120000"/>
              </a:lnSpc>
              <a:spcBef>
                <a:spcPts val="0"/>
              </a:spcBef>
              <a:buSzPts val="2200"/>
            </a:pPr>
            <a:r>
              <a:rPr lang="en-US" sz="1400" dirty="0"/>
              <a:t>Supports </a:t>
            </a:r>
            <a:r>
              <a:rPr lang="en-US" sz="1400" b="1" dirty="0"/>
              <a:t>Authorization</a:t>
            </a:r>
            <a:r>
              <a:rPr lang="en-US" sz="1400" dirty="0"/>
              <a:t> policies under the Triple-A Framework, ensuring access is granted explicitly.</a:t>
            </a:r>
          </a:p>
          <a:p>
            <a:pPr marL="1257300" lvl="2">
              <a:lnSpc>
                <a:spcPct val="120000"/>
              </a:lnSpc>
              <a:spcBef>
                <a:spcPts val="0"/>
              </a:spcBef>
              <a:buSzPts val="2200"/>
            </a:pPr>
            <a:endParaRPr lang="en-US" sz="1400" dirty="0">
              <a:latin typeface="Century Gothic" panose="020B0502020202020204" pitchFamily="34" charset="0"/>
              <a:cs typeface="Times New Roman" panose="02020603050405020304" pitchFamily="18" charset="0"/>
            </a:endParaRPr>
          </a:p>
          <a:p>
            <a:pPr marL="800100" lvl="1">
              <a:lnSpc>
                <a:spcPct val="120000"/>
              </a:lnSpc>
              <a:spcBef>
                <a:spcPts val="0"/>
              </a:spcBef>
              <a:buSzPts val="2200"/>
              <a:buFont typeface="+mj-lt"/>
              <a:buAutoNum type="arabicPeriod"/>
            </a:pPr>
            <a:r>
              <a:rPr lang="en-US" sz="1400" dirty="0">
                <a:latin typeface="Century Gothic" panose="020B0502020202020204" pitchFamily="34" charset="0"/>
                <a:cs typeface="Times New Roman" panose="02020603050405020304" pitchFamily="18" charset="0"/>
              </a:rPr>
              <a:t>Adhere to the Principle of Least Privilege</a:t>
            </a:r>
          </a:p>
          <a:p>
            <a:pPr marL="1257300" lvl="2">
              <a:lnSpc>
                <a:spcPct val="120000"/>
              </a:lnSpc>
              <a:spcBef>
                <a:spcPts val="0"/>
              </a:spcBef>
              <a:buSzPts val="2200"/>
            </a:pPr>
            <a:r>
              <a:rPr lang="en-US" sz="1400" dirty="0"/>
              <a:t>Ensures compliance with </a:t>
            </a:r>
            <a:r>
              <a:rPr lang="en-US" sz="1400" b="1" dirty="0"/>
              <a:t>SQL Injection (STD-004-CPP)</a:t>
            </a:r>
            <a:r>
              <a:rPr lang="en-US" sz="1400" dirty="0"/>
              <a:t> by limiting database privileges.</a:t>
            </a:r>
          </a:p>
          <a:p>
            <a:pPr marL="1257300" lvl="2">
              <a:lnSpc>
                <a:spcPct val="120000"/>
              </a:lnSpc>
              <a:spcBef>
                <a:spcPts val="0"/>
              </a:spcBef>
              <a:buSzPts val="2200"/>
            </a:pPr>
            <a:endParaRPr lang="en-US" sz="1400" dirty="0">
              <a:latin typeface="Century Gothic" panose="020B0502020202020204" pitchFamily="34" charset="0"/>
              <a:cs typeface="Times New Roman" panose="02020603050405020304" pitchFamily="18" charset="0"/>
            </a:endParaRPr>
          </a:p>
          <a:p>
            <a:pPr marL="800100" lvl="1">
              <a:lnSpc>
                <a:spcPct val="120000"/>
              </a:lnSpc>
              <a:spcBef>
                <a:spcPts val="0"/>
              </a:spcBef>
              <a:buSzPts val="2200"/>
              <a:buFont typeface="+mj-lt"/>
              <a:buAutoNum type="arabicPeriod"/>
            </a:pPr>
            <a:r>
              <a:rPr lang="en-US" sz="1400" dirty="0">
                <a:latin typeface="Century Gothic" panose="020B0502020202020204" pitchFamily="34" charset="0"/>
                <a:cs typeface="Times New Roman" panose="02020603050405020304" pitchFamily="18" charset="0"/>
              </a:rPr>
              <a:t>Sanitize Data Sent to Other Systems</a:t>
            </a:r>
          </a:p>
          <a:p>
            <a:pPr marL="1257300" lvl="2">
              <a:lnSpc>
                <a:spcPct val="120000"/>
              </a:lnSpc>
              <a:spcBef>
                <a:spcPts val="0"/>
              </a:spcBef>
              <a:buSzPts val="2200"/>
            </a:pPr>
            <a:r>
              <a:rPr lang="en-US" sz="1400" dirty="0"/>
              <a:t>Applies to </a:t>
            </a:r>
            <a:r>
              <a:rPr lang="en-US" sz="1400" b="1" dirty="0"/>
              <a:t>String Handling (STD-003-CPP)</a:t>
            </a:r>
            <a:r>
              <a:rPr lang="en-US" sz="1400" dirty="0"/>
              <a:t> to prevent malicious data from being transmitted.</a:t>
            </a:r>
          </a:p>
          <a:p>
            <a:pPr marL="1257300" lvl="2">
              <a:lnSpc>
                <a:spcPct val="120000"/>
              </a:lnSpc>
              <a:spcBef>
                <a:spcPts val="0"/>
              </a:spcBef>
              <a:buSzPts val="2200"/>
            </a:pPr>
            <a:endParaRPr lang="en-US" sz="1400" dirty="0">
              <a:latin typeface="Century Gothic" panose="020B0502020202020204" pitchFamily="34" charset="0"/>
              <a:cs typeface="Times New Roman" panose="02020603050405020304" pitchFamily="18" charset="0"/>
            </a:endParaRPr>
          </a:p>
          <a:p>
            <a:pPr marL="800100" lvl="1">
              <a:lnSpc>
                <a:spcPct val="120000"/>
              </a:lnSpc>
              <a:spcBef>
                <a:spcPts val="0"/>
              </a:spcBef>
              <a:buSzPts val="2200"/>
              <a:buFont typeface="+mj-lt"/>
              <a:buAutoNum type="arabicPeriod"/>
            </a:pPr>
            <a:r>
              <a:rPr lang="en-US" sz="1400" dirty="0">
                <a:latin typeface="Century Gothic" panose="020B0502020202020204" pitchFamily="34" charset="0"/>
                <a:cs typeface="Times New Roman" panose="02020603050405020304" pitchFamily="18" charset="0"/>
              </a:rPr>
              <a:t>Practice Defense in Depth</a:t>
            </a:r>
          </a:p>
          <a:p>
            <a:pPr marL="1257300" lvl="2">
              <a:lnSpc>
                <a:spcPct val="120000"/>
              </a:lnSpc>
              <a:spcBef>
                <a:spcPts val="0"/>
              </a:spcBef>
              <a:buSzPts val="2200"/>
            </a:pPr>
            <a:r>
              <a:rPr lang="en-US" sz="1400" dirty="0"/>
              <a:t>Relevant to all coding standards, ensuring multiple levels of validation and checking are present.</a:t>
            </a:r>
          </a:p>
          <a:p>
            <a:pPr marL="1257300" lvl="2">
              <a:lnSpc>
                <a:spcPct val="120000"/>
              </a:lnSpc>
              <a:spcBef>
                <a:spcPts val="0"/>
              </a:spcBef>
              <a:buSzPts val="2200"/>
            </a:pPr>
            <a:endParaRPr lang="en-US" sz="1400" dirty="0">
              <a:latin typeface="Century Gothic" panose="020B0502020202020204" pitchFamily="34" charset="0"/>
              <a:cs typeface="Times New Roman" panose="02020603050405020304" pitchFamily="18" charset="0"/>
            </a:endParaRPr>
          </a:p>
          <a:p>
            <a:pPr marL="800100" lvl="1">
              <a:lnSpc>
                <a:spcPct val="120000"/>
              </a:lnSpc>
              <a:spcBef>
                <a:spcPts val="0"/>
              </a:spcBef>
              <a:buSzPts val="2200"/>
              <a:buFont typeface="+mj-lt"/>
              <a:buAutoNum type="arabicPeriod"/>
            </a:pPr>
            <a:r>
              <a:rPr lang="en-US" sz="1400" dirty="0">
                <a:latin typeface="Century Gothic" panose="020B0502020202020204" pitchFamily="34" charset="0"/>
                <a:cs typeface="Times New Roman" panose="02020603050405020304" pitchFamily="18" charset="0"/>
              </a:rPr>
              <a:t>Use Effective Quality Assurance Techniques</a:t>
            </a:r>
          </a:p>
          <a:p>
            <a:pPr marL="1257300" lvl="2">
              <a:lnSpc>
                <a:spcPct val="120000"/>
              </a:lnSpc>
              <a:spcBef>
                <a:spcPts val="0"/>
              </a:spcBef>
              <a:buSzPts val="2200"/>
            </a:pPr>
            <a:r>
              <a:rPr lang="en-US" sz="1400" dirty="0"/>
              <a:t>Applies to </a:t>
            </a:r>
            <a:r>
              <a:rPr lang="en-US" sz="1400" b="1" dirty="0"/>
              <a:t>Exception Handling (STD-007-CPP)</a:t>
            </a:r>
            <a:r>
              <a:rPr lang="en-US" sz="1400" dirty="0"/>
              <a:t> and other standards where quality assurance helps ensure reliable error handling.</a:t>
            </a:r>
          </a:p>
          <a:p>
            <a:pPr marL="1257300" lvl="2">
              <a:lnSpc>
                <a:spcPct val="120000"/>
              </a:lnSpc>
              <a:spcBef>
                <a:spcPts val="0"/>
              </a:spcBef>
              <a:buSzPts val="2200"/>
            </a:pPr>
            <a:endParaRPr lang="en-US" sz="1400" dirty="0">
              <a:latin typeface="Century Gothic" panose="020B0502020202020204" pitchFamily="34" charset="0"/>
              <a:cs typeface="Times New Roman" panose="02020603050405020304" pitchFamily="18" charset="0"/>
            </a:endParaRPr>
          </a:p>
          <a:p>
            <a:pPr marL="800100" lvl="1">
              <a:lnSpc>
                <a:spcPct val="120000"/>
              </a:lnSpc>
              <a:spcBef>
                <a:spcPts val="0"/>
              </a:spcBef>
              <a:buSzPts val="2200"/>
              <a:buFont typeface="+mj-lt"/>
              <a:buAutoNum type="arabicPeriod"/>
            </a:pPr>
            <a:r>
              <a:rPr lang="en-US" sz="1400" dirty="0">
                <a:latin typeface="Century Gothic" panose="020B0502020202020204" pitchFamily="34" charset="0"/>
                <a:cs typeface="Times New Roman" panose="02020603050405020304" pitchFamily="18" charset="0"/>
              </a:rPr>
              <a:t>Adopt a Secure Coding Standard</a:t>
            </a:r>
          </a:p>
          <a:p>
            <a:pPr marL="1257300" lvl="2">
              <a:lnSpc>
                <a:spcPct val="120000"/>
              </a:lnSpc>
              <a:spcBef>
                <a:spcPts val="0"/>
              </a:spcBef>
              <a:buSzPts val="2200"/>
            </a:pPr>
            <a:r>
              <a:rPr lang="en-US" sz="1400" dirty="0"/>
              <a:t>The foundation for all coding standards mentioned in the presentation, ensuring security is maintained consistently.</a:t>
            </a:r>
            <a:endParaRPr lang="en-US" dirty="0"/>
          </a:p>
        </p:txBody>
      </p:sp>
      <p:pic>
        <p:nvPicPr>
          <p:cNvPr id="169" name="Google Shape;169;p5" descr="Green Pace logo"/>
          <p:cNvPicPr preferRelativeResize="0"/>
          <p:nvPr/>
        </p:nvPicPr>
        <p:blipFill>
          <a:blip r:embed="rId6">
            <a:alphaModFix/>
          </a:blip>
          <a:stretch>
            <a:fillRect/>
          </a:stretch>
        </p:blipFill>
        <p:spPr>
          <a:xfrm>
            <a:off x="11374220" y="5708775"/>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47D3ABA1-919C-03F1-F478-880BEB9A9AE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382"/>
    </mc:Choice>
    <mc:Fallback>
      <p:transition spd="slow" advTm="31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5943600" y="269207"/>
            <a:ext cx="5562600" cy="97146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1390650"/>
            <a:ext cx="4648200" cy="5198142"/>
          </a:xfrm>
          <a:prstGeom prst="rect">
            <a:avLst/>
          </a:prstGeom>
          <a:noFill/>
          <a:ln>
            <a:noFill/>
          </a:ln>
        </p:spPr>
        <p:txBody>
          <a:bodyPr spcFirstLastPara="1" wrap="square" lIns="91425" tIns="45700" rIns="91425" bIns="45700" numCol="1" anchor="ctr" anchorCtr="0">
            <a:noAutofit/>
          </a:bodyPr>
          <a:lstStyle/>
          <a:p>
            <a:pPr indent="-457200">
              <a:spcBef>
                <a:spcPts val="0"/>
              </a:spcBef>
              <a:buSzPts val="2000"/>
            </a:pPr>
            <a:r>
              <a:rPr lang="en-US" sz="1800" spc="-150" dirty="0">
                <a:latin typeface="Times New Roman" panose="02020603050405020304" pitchFamily="18" charset="0"/>
                <a:cs typeface="Times New Roman" panose="02020603050405020304" pitchFamily="18" charset="0"/>
              </a:rPr>
              <a:t>SQL Injection- </a:t>
            </a:r>
            <a:r>
              <a:rPr lang="en-US" sz="1800" spc="-150" dirty="0">
                <a:highlight>
                  <a:srgbClr val="FF0000"/>
                </a:highlight>
                <a:latin typeface="Times New Roman" panose="02020603050405020304" pitchFamily="18" charset="0"/>
                <a:cs typeface="Times New Roman" panose="02020603050405020304" pitchFamily="18" charset="0"/>
              </a:rPr>
              <a:t>High </a:t>
            </a:r>
          </a:p>
          <a:p>
            <a:pPr indent="-457200">
              <a:spcBef>
                <a:spcPts val="0"/>
              </a:spcBef>
              <a:buSzPts val="2000"/>
            </a:pPr>
            <a:endParaRPr lang="en-US" sz="1800" spc="-150" dirty="0">
              <a:latin typeface="Times New Roman" panose="02020603050405020304" pitchFamily="18" charset="0"/>
              <a:cs typeface="Times New Roman" panose="02020603050405020304" pitchFamily="18" charset="0"/>
            </a:endParaRPr>
          </a:p>
          <a:p>
            <a:pPr indent="-457200">
              <a:spcBef>
                <a:spcPts val="0"/>
              </a:spcBef>
              <a:buSzPts val="2000"/>
            </a:pPr>
            <a:r>
              <a:rPr lang="en-US" sz="1800" spc="-150" dirty="0">
                <a:latin typeface="Times New Roman" panose="02020603050405020304" pitchFamily="18" charset="0"/>
                <a:cs typeface="Times New Roman" panose="02020603050405020304" pitchFamily="18" charset="0"/>
              </a:rPr>
              <a:t>Buffer Overflow (STD-002-CPP)- </a:t>
            </a:r>
            <a:r>
              <a:rPr lang="en-US" sz="1800" spc="-150" dirty="0">
                <a:highlight>
                  <a:srgbClr val="FF0000"/>
                </a:highlight>
                <a:latin typeface="Times New Roman" panose="02020603050405020304" pitchFamily="18" charset="0"/>
                <a:cs typeface="Times New Roman" panose="02020603050405020304" pitchFamily="18" charset="0"/>
              </a:rPr>
              <a:t>High</a:t>
            </a:r>
          </a:p>
          <a:p>
            <a:pPr indent="-457200">
              <a:spcBef>
                <a:spcPts val="0"/>
              </a:spcBef>
              <a:buSzPts val="2000"/>
            </a:pPr>
            <a:endParaRPr lang="en-US" sz="1800" spc="-150" dirty="0">
              <a:latin typeface="Times New Roman" panose="02020603050405020304" pitchFamily="18" charset="0"/>
              <a:cs typeface="Times New Roman" panose="02020603050405020304" pitchFamily="18" charset="0"/>
            </a:endParaRPr>
          </a:p>
          <a:p>
            <a:pPr indent="-457200">
              <a:spcBef>
                <a:spcPts val="0"/>
              </a:spcBef>
              <a:buSzPts val="2000"/>
            </a:pPr>
            <a:r>
              <a:rPr lang="en-US" sz="1800" spc="-150" dirty="0">
                <a:latin typeface="Times New Roman" panose="02020603050405020304" pitchFamily="18" charset="0"/>
                <a:cs typeface="Times New Roman" panose="02020603050405020304" pitchFamily="18" charset="0"/>
              </a:rPr>
              <a:t>Data Type Misuse (STD-001-CPP)- </a:t>
            </a:r>
            <a:r>
              <a:rPr lang="en-US" sz="1800" spc="-150" dirty="0">
                <a:highlight>
                  <a:srgbClr val="FF0000"/>
                </a:highlight>
                <a:latin typeface="Times New Roman" panose="02020603050405020304" pitchFamily="18" charset="0"/>
                <a:cs typeface="Times New Roman" panose="02020603050405020304" pitchFamily="18" charset="0"/>
              </a:rPr>
              <a:t>High</a:t>
            </a:r>
          </a:p>
          <a:p>
            <a:pPr indent="-457200">
              <a:spcBef>
                <a:spcPts val="0"/>
              </a:spcBef>
              <a:buSzPts val="2000"/>
            </a:pPr>
            <a:endParaRPr lang="en-US" sz="1800" spc="-150" dirty="0">
              <a:latin typeface="Times New Roman" panose="02020603050405020304" pitchFamily="18" charset="0"/>
              <a:cs typeface="Times New Roman" panose="02020603050405020304" pitchFamily="18" charset="0"/>
            </a:endParaRPr>
          </a:p>
          <a:p>
            <a:pPr indent="-457200">
              <a:spcBef>
                <a:spcPts val="0"/>
              </a:spcBef>
              <a:buSzPts val="2000"/>
            </a:pPr>
            <a:r>
              <a:rPr lang="en-US" sz="1800" spc="-150" dirty="0">
                <a:latin typeface="Times New Roman" panose="02020603050405020304" pitchFamily="18" charset="0"/>
                <a:cs typeface="Times New Roman" panose="02020603050405020304" pitchFamily="18" charset="0"/>
              </a:rPr>
              <a:t>Input Validation (STD-008-CPP)-</a:t>
            </a:r>
            <a:r>
              <a:rPr lang="en-US" sz="1800" spc="-150" dirty="0">
                <a:highlight>
                  <a:srgbClr val="FF0000"/>
                </a:highlight>
                <a:latin typeface="Times New Roman" panose="02020603050405020304" pitchFamily="18" charset="0"/>
                <a:cs typeface="Times New Roman" panose="02020603050405020304" pitchFamily="18" charset="0"/>
              </a:rPr>
              <a:t>High</a:t>
            </a:r>
          </a:p>
          <a:p>
            <a:pPr marL="457200" lvl="1" indent="0">
              <a:spcBef>
                <a:spcPts val="0"/>
              </a:spcBef>
              <a:buSzPts val="2000"/>
              <a:buNone/>
            </a:pPr>
            <a:endParaRPr lang="en-US" sz="1800" spc="-150" dirty="0">
              <a:latin typeface="Times New Roman" panose="02020603050405020304" pitchFamily="18" charset="0"/>
              <a:cs typeface="Times New Roman" panose="02020603050405020304" pitchFamily="18" charset="0"/>
            </a:endParaRPr>
          </a:p>
          <a:p>
            <a:pPr indent="-457200">
              <a:spcBef>
                <a:spcPts val="0"/>
              </a:spcBef>
              <a:buSzPts val="2000"/>
            </a:pPr>
            <a:r>
              <a:rPr lang="en-US" sz="1800" spc="-150" dirty="0">
                <a:latin typeface="Times New Roman" panose="02020603050405020304" pitchFamily="18" charset="0"/>
                <a:cs typeface="Times New Roman" panose="02020603050405020304" pitchFamily="18" charset="0"/>
              </a:rPr>
              <a:t>Memory Leaks (STD-005-CPP)- </a:t>
            </a:r>
            <a:r>
              <a:rPr lang="en-US" sz="1800" spc="-150" dirty="0">
                <a:highlight>
                  <a:srgbClr val="808000"/>
                </a:highlight>
                <a:latin typeface="Times New Roman" panose="02020603050405020304" pitchFamily="18" charset="0"/>
                <a:cs typeface="Times New Roman" panose="02020603050405020304" pitchFamily="18" charset="0"/>
              </a:rPr>
              <a:t>Medium</a:t>
            </a:r>
          </a:p>
          <a:p>
            <a:pPr indent="-457200">
              <a:spcBef>
                <a:spcPts val="0"/>
              </a:spcBef>
              <a:buSzPts val="2000"/>
            </a:pPr>
            <a:endParaRPr lang="en-US" sz="1800" spc="-150" dirty="0">
              <a:latin typeface="Times New Roman" panose="02020603050405020304" pitchFamily="18" charset="0"/>
              <a:cs typeface="Times New Roman" panose="02020603050405020304" pitchFamily="18" charset="0"/>
            </a:endParaRPr>
          </a:p>
          <a:p>
            <a:pPr indent="-457200">
              <a:spcBef>
                <a:spcPts val="0"/>
              </a:spcBef>
              <a:buSzPts val="2000"/>
            </a:pPr>
            <a:r>
              <a:rPr lang="en-US" sz="1800" spc="-150" dirty="0">
                <a:latin typeface="Times New Roman" panose="02020603050405020304" pitchFamily="18" charset="0"/>
                <a:cs typeface="Times New Roman" panose="02020603050405020304" pitchFamily="18" charset="0"/>
              </a:rPr>
              <a:t>Assertion Misuse (STD-006-CPP)- </a:t>
            </a:r>
            <a:r>
              <a:rPr lang="en-US" sz="1800" spc="-150" dirty="0">
                <a:highlight>
                  <a:srgbClr val="808000"/>
                </a:highlight>
                <a:latin typeface="Times New Roman" panose="02020603050405020304" pitchFamily="18" charset="0"/>
                <a:cs typeface="Times New Roman" panose="02020603050405020304" pitchFamily="18" charset="0"/>
              </a:rPr>
              <a:t>Medium</a:t>
            </a:r>
          </a:p>
          <a:p>
            <a:pPr lvl="1" indent="-457200">
              <a:spcBef>
                <a:spcPts val="0"/>
              </a:spcBef>
              <a:buSzPts val="2000"/>
            </a:pPr>
            <a:endParaRPr lang="en-US" sz="1800" spc="-150" dirty="0">
              <a:latin typeface="Times New Roman" panose="02020603050405020304" pitchFamily="18" charset="0"/>
              <a:cs typeface="Times New Roman" panose="02020603050405020304" pitchFamily="18" charset="0"/>
            </a:endParaRPr>
          </a:p>
          <a:p>
            <a:pPr indent="-457200">
              <a:spcBef>
                <a:spcPts val="0"/>
              </a:spcBef>
              <a:buSzPts val="2000"/>
            </a:pPr>
            <a:r>
              <a:rPr lang="en-US" sz="1800" spc="-150" dirty="0">
                <a:latin typeface="Times New Roman" panose="02020603050405020304" pitchFamily="18" charset="0"/>
                <a:cs typeface="Times New Roman" panose="02020603050405020304" pitchFamily="18" charset="0"/>
              </a:rPr>
              <a:t>Error Handling (STD-007-CPP)- </a:t>
            </a:r>
            <a:r>
              <a:rPr lang="en-US" sz="1800" spc="-150" dirty="0">
                <a:highlight>
                  <a:srgbClr val="808000"/>
                </a:highlight>
                <a:latin typeface="Times New Roman" panose="02020603050405020304" pitchFamily="18" charset="0"/>
                <a:cs typeface="Times New Roman" panose="02020603050405020304" pitchFamily="18" charset="0"/>
              </a:rPr>
              <a:t>Medium</a:t>
            </a:r>
          </a:p>
          <a:p>
            <a:pPr indent="-457200">
              <a:spcBef>
                <a:spcPts val="0"/>
              </a:spcBef>
              <a:buSzPts val="2000"/>
            </a:pPr>
            <a:endParaRPr lang="en-US" sz="1800" spc="-150" dirty="0">
              <a:latin typeface="Times New Roman" panose="02020603050405020304" pitchFamily="18" charset="0"/>
              <a:cs typeface="Times New Roman" panose="02020603050405020304" pitchFamily="18" charset="0"/>
            </a:endParaRPr>
          </a:p>
          <a:p>
            <a:pPr indent="-457200">
              <a:spcBef>
                <a:spcPts val="0"/>
              </a:spcBef>
              <a:buSzPts val="2000"/>
            </a:pPr>
            <a:r>
              <a:rPr lang="en-US" sz="1800" spc="-150" dirty="0">
                <a:latin typeface="Times New Roman" panose="02020603050405020304" pitchFamily="18" charset="0"/>
                <a:cs typeface="Times New Roman" panose="02020603050405020304" pitchFamily="18" charset="0"/>
              </a:rPr>
              <a:t>Resource Management (STD-009-CPP)- </a:t>
            </a:r>
            <a:r>
              <a:rPr lang="en-US" sz="1800" spc="-150" dirty="0">
                <a:highlight>
                  <a:srgbClr val="808000"/>
                </a:highlight>
                <a:latin typeface="Times New Roman" panose="02020603050405020304" pitchFamily="18" charset="0"/>
                <a:cs typeface="Times New Roman" panose="02020603050405020304" pitchFamily="18" charset="0"/>
              </a:rPr>
              <a:t>Medium</a:t>
            </a:r>
          </a:p>
          <a:p>
            <a:pPr indent="-457200">
              <a:spcBef>
                <a:spcPts val="0"/>
              </a:spcBef>
              <a:buSzPts val="2000"/>
            </a:pPr>
            <a:endParaRPr lang="en-US" sz="1800" spc="-150" dirty="0">
              <a:latin typeface="Times New Roman" panose="02020603050405020304" pitchFamily="18" charset="0"/>
              <a:cs typeface="Times New Roman" panose="02020603050405020304" pitchFamily="18" charset="0"/>
            </a:endParaRPr>
          </a:p>
          <a:p>
            <a:pPr indent="-457200">
              <a:spcBef>
                <a:spcPts val="0"/>
              </a:spcBef>
              <a:buSzPts val="2000"/>
            </a:pPr>
            <a:r>
              <a:rPr lang="en-US" sz="1800" spc="-150" dirty="0">
                <a:latin typeface="Times New Roman" panose="02020603050405020304" pitchFamily="18" charset="0"/>
                <a:cs typeface="Times New Roman" panose="02020603050405020304" pitchFamily="18" charset="0"/>
              </a:rPr>
              <a:t>String Correctness (STD-004-CPP)- </a:t>
            </a:r>
            <a:r>
              <a:rPr lang="en-US" sz="1800" spc="-150" dirty="0">
                <a:highlight>
                  <a:srgbClr val="000080"/>
                </a:highlight>
                <a:latin typeface="Times New Roman" panose="02020603050405020304" pitchFamily="18" charset="0"/>
                <a:cs typeface="Times New Roman" panose="02020603050405020304" pitchFamily="18" charset="0"/>
              </a:rPr>
              <a:t>Low</a:t>
            </a:r>
          </a:p>
          <a:p>
            <a:pPr indent="-457200">
              <a:spcBef>
                <a:spcPts val="0"/>
              </a:spcBef>
              <a:buSzPts val="2000"/>
            </a:pPr>
            <a:endParaRPr lang="en-US" sz="1800" spc="-150" dirty="0">
              <a:latin typeface="Times New Roman" panose="02020603050405020304" pitchFamily="18" charset="0"/>
              <a:cs typeface="Times New Roman" panose="02020603050405020304" pitchFamily="18" charset="0"/>
            </a:endParaRPr>
          </a:p>
          <a:p>
            <a:pPr indent="-457200">
              <a:spcBef>
                <a:spcPts val="0"/>
              </a:spcBef>
              <a:buSzPts val="2000"/>
            </a:pPr>
            <a:r>
              <a:rPr lang="en-US" sz="1800" spc="-150" dirty="0">
                <a:latin typeface="Times New Roman" panose="02020603050405020304" pitchFamily="18" charset="0"/>
                <a:cs typeface="Times New Roman" panose="02020603050405020304" pitchFamily="18" charset="0"/>
              </a:rPr>
              <a:t>Error Reporting (STD-010-CPP)- </a:t>
            </a:r>
            <a:r>
              <a:rPr lang="en-US" sz="1800" spc="-150" dirty="0">
                <a:highlight>
                  <a:srgbClr val="000080"/>
                </a:highlight>
                <a:latin typeface="Times New Roman" panose="02020603050405020304" pitchFamily="18" charset="0"/>
                <a:cs typeface="Times New Roman" panose="02020603050405020304" pitchFamily="18" charset="0"/>
              </a:rPr>
              <a:t>Low</a:t>
            </a:r>
          </a:p>
          <a:p>
            <a:pPr indent="-457200">
              <a:spcBef>
                <a:spcPts val="0"/>
              </a:spcBef>
              <a:buSzPts val="2000"/>
            </a:pPr>
            <a:endParaRPr lang="en-US" sz="1800" spc="-150" dirty="0">
              <a:latin typeface="Times New Roman" panose="02020603050405020304" pitchFamily="18" charset="0"/>
              <a:cs typeface="Times New Roman" panose="02020603050405020304" pitchFamily="18" charset="0"/>
            </a:endParaRPr>
          </a:p>
          <a:p>
            <a:pPr indent="-457200">
              <a:spcBef>
                <a:spcPts val="0"/>
              </a:spcBef>
              <a:buSzPts val="2000"/>
            </a:pPr>
            <a:endParaRPr lang="en-US" sz="1800" spc="-150" dirty="0">
              <a:latin typeface="Times New Roman" panose="02020603050405020304" pitchFamily="18" charset="0"/>
              <a:cs typeface="Times New Roman" panose="02020603050405020304" pitchFamily="18" charset="0"/>
            </a:endParaRPr>
          </a:p>
        </p:txBody>
      </p:sp>
      <p:pic>
        <p:nvPicPr>
          <p:cNvPr id="176" name="Google Shape;176;p6" descr="Green Pace logo"/>
          <p:cNvPicPr preferRelativeResize="0"/>
          <p:nvPr/>
        </p:nvPicPr>
        <p:blipFill>
          <a:blip r:embed="rId6">
            <a:alphaModFix/>
          </a:blip>
          <a:stretch>
            <a:fillRect/>
          </a:stretch>
        </p:blipFill>
        <p:spPr>
          <a:xfrm>
            <a:off x="11244511" y="5528448"/>
            <a:ext cx="886601" cy="1149225"/>
          </a:xfrm>
          <a:prstGeom prst="rect">
            <a:avLst/>
          </a:prstGeom>
          <a:noFill/>
          <a:ln>
            <a:noFill/>
          </a:ln>
        </p:spPr>
      </p:pic>
      <p:sp>
        <p:nvSpPr>
          <p:cNvPr id="4" name="TextBox 3">
            <a:extLst>
              <a:ext uri="{FF2B5EF4-FFF2-40B4-BE49-F238E27FC236}">
                <a16:creationId xmlns:a16="http://schemas.microsoft.com/office/drawing/2014/main" id="{1F10567D-9643-BCEF-12A9-7134361CA8D0}"/>
              </a:ext>
            </a:extLst>
          </p:cNvPr>
          <p:cNvSpPr txBox="1"/>
          <p:nvPr/>
        </p:nvSpPr>
        <p:spPr>
          <a:xfrm>
            <a:off x="5229225" y="2360830"/>
            <a:ext cx="6553200" cy="1477328"/>
          </a:xfrm>
          <a:prstGeom prst="rect">
            <a:avLst/>
          </a:prstGeom>
          <a:noFill/>
        </p:spPr>
        <p:txBody>
          <a:bodyPr wrap="square" rtlCol="0">
            <a:spAutoFit/>
          </a:bodyPr>
          <a:lstStyle/>
          <a:p>
            <a:pPr lvl="2">
              <a:buClr>
                <a:schemeClr val="bg1"/>
              </a:buClr>
            </a:pPr>
            <a:r>
              <a:rPr lang="en-US" sz="1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Prioritization:</a:t>
            </a:r>
          </a:p>
          <a:p>
            <a:pPr marL="285750" indent="-285750">
              <a:buClr>
                <a:schemeClr val="bg1"/>
              </a:buClr>
              <a:buFont typeface="Arial" panose="020B0604020202020204" pitchFamily="34" charset="0"/>
              <a:buChar char="•"/>
            </a:pPr>
            <a:endParaRPr lang="en-US" sz="1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285750" lvl="3" indent="-285750">
              <a:buClr>
                <a:schemeClr val="bg1"/>
              </a:buClr>
              <a:buFont typeface="Arial" panose="020B0604020202020204" pitchFamily="34" charset="0"/>
              <a:buChar char="•"/>
            </a:pPr>
            <a:r>
              <a:rPr lang="en-US" sz="1800" dirty="0">
                <a:solidFill>
                  <a:schemeClr val="bg1"/>
                </a:solidFill>
                <a:highlight>
                  <a:srgbClr val="FF0000"/>
                </a:highlight>
                <a:latin typeface="Times New Roman" panose="02020603050405020304" pitchFamily="18" charset="0"/>
                <a:ea typeface="Tahoma" panose="020B0604030504040204" pitchFamily="34" charset="0"/>
                <a:cs typeface="Times New Roman" panose="02020603050405020304" pitchFamily="18" charset="0"/>
              </a:rPr>
              <a:t>High</a:t>
            </a:r>
            <a:r>
              <a:rPr lang="en-US" sz="1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Critical vulnerabilities.</a:t>
            </a:r>
          </a:p>
          <a:p>
            <a:pPr marL="285750" lvl="1" indent="-285750">
              <a:buClr>
                <a:schemeClr val="bg1"/>
              </a:buClr>
              <a:buFont typeface="Arial" panose="020B0604020202020204" pitchFamily="34" charset="0"/>
              <a:buChar char="•"/>
            </a:pPr>
            <a:r>
              <a:rPr lang="en-US" sz="1800" dirty="0">
                <a:solidFill>
                  <a:schemeClr val="bg1"/>
                </a:solidFill>
                <a:highlight>
                  <a:srgbClr val="808000"/>
                </a:highlight>
                <a:latin typeface="Times New Roman" panose="02020603050405020304" pitchFamily="18" charset="0"/>
                <a:ea typeface="Tahoma" panose="020B0604030504040204" pitchFamily="34" charset="0"/>
                <a:cs typeface="Times New Roman" panose="02020603050405020304" pitchFamily="18" charset="0"/>
              </a:rPr>
              <a:t>Medium</a:t>
            </a:r>
            <a:r>
              <a:rPr lang="en-US" sz="1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Performance and stability issues.</a:t>
            </a:r>
          </a:p>
          <a:p>
            <a:pPr marL="285750" lvl="1" indent="-285750">
              <a:buClr>
                <a:schemeClr val="bg1"/>
              </a:buClr>
              <a:buFont typeface="Arial" panose="020B0604020202020204" pitchFamily="34" charset="0"/>
              <a:buChar char="•"/>
            </a:pPr>
            <a:r>
              <a:rPr lang="en-US" sz="1800" dirty="0">
                <a:solidFill>
                  <a:schemeClr val="bg1"/>
                </a:solidFill>
                <a:highlight>
                  <a:srgbClr val="0000FF"/>
                </a:highlight>
                <a:latin typeface="Times New Roman" panose="02020603050405020304" pitchFamily="18" charset="0"/>
                <a:ea typeface="Tahoma" panose="020B0604030504040204" pitchFamily="34" charset="0"/>
                <a:cs typeface="Times New Roman" panose="02020603050405020304" pitchFamily="18" charset="0"/>
              </a:rPr>
              <a:t>Low</a:t>
            </a:r>
            <a:r>
              <a:rPr lang="en-US" sz="1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Not critical but needed for security compliance.</a:t>
            </a:r>
          </a:p>
        </p:txBody>
      </p:sp>
      <p:pic>
        <p:nvPicPr>
          <p:cNvPr id="7" name="Audio 6">
            <a:hlinkClick r:id="" action="ppaction://media"/>
            <a:extLst>
              <a:ext uri="{FF2B5EF4-FFF2-40B4-BE49-F238E27FC236}">
                <a16:creationId xmlns:a16="http://schemas.microsoft.com/office/drawing/2014/main" id="{95702466-7BEA-C759-62EF-C17C9997A05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418"/>
    </mc:Choice>
    <mc:Fallback>
      <p:transition spd="slow" advTm="23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398274" cy="3899067"/>
          </a:xfrm>
          <a:prstGeom prst="rect">
            <a:avLst/>
          </a:prstGeom>
          <a:noFill/>
          <a:ln>
            <a:noFill/>
          </a:ln>
        </p:spPr>
        <p:txBody>
          <a:bodyPr spcFirstLastPara="1" wrap="square" lIns="91425" tIns="45700" rIns="91425" bIns="45700" anchor="t" anchorCtr="0">
            <a:normAutofit fontScale="92500" lnSpcReduction="10000"/>
          </a:bodyPr>
          <a:lstStyle/>
          <a:p>
            <a:pPr marL="285750" indent="-285750">
              <a:buSzPts val="1600"/>
            </a:pPr>
            <a:r>
              <a:rPr lang="en-US" sz="2000" dirty="0"/>
              <a:t>Encryption in Flight:</a:t>
            </a:r>
          </a:p>
          <a:p>
            <a:pPr marL="742950" lvl="1" indent="-285750">
              <a:buSzPts val="1600"/>
            </a:pPr>
            <a:r>
              <a:rPr lang="en-US" sz="1600" dirty="0"/>
              <a:t>Data must be encrypted during transmission (in Flight) using protocols like Transport Layer Security (TLS) or Secure Sockets Later (SSL). This prevents interception of data as it travels between systems, APIs, or servers. This applies to all communication between internal systems, client-server connections, and data exchanged over the internet.</a:t>
            </a:r>
          </a:p>
          <a:p>
            <a:pPr marL="285750" indent="-285750">
              <a:buSzPts val="1600"/>
            </a:pPr>
            <a:r>
              <a:rPr lang="en-US" sz="2000" dirty="0"/>
              <a:t>Encryption at Rest:</a:t>
            </a:r>
          </a:p>
          <a:p>
            <a:pPr marL="742950" lvl="1" indent="-285750">
              <a:buSzPts val="1600"/>
            </a:pPr>
            <a:r>
              <a:rPr lang="en-US" sz="1600" dirty="0"/>
              <a:t>Sensitive data must be encrypted before being stored (at Rest). This will ensure that it remains secure even if the physical storage becomes compromised. We can use strong encryption like AES-256 to ensure that all customer data is secured. This includes customer data, internal records, and backups.</a:t>
            </a:r>
          </a:p>
          <a:p>
            <a:pPr marL="285750" indent="-285750">
              <a:buSzPts val="1600"/>
            </a:pPr>
            <a:r>
              <a:rPr lang="en-US" sz="2000" dirty="0"/>
              <a:t>Encryption in Use:</a:t>
            </a:r>
          </a:p>
          <a:p>
            <a:pPr marL="742950" lvl="1" indent="-285750">
              <a:buSzPts val="1600"/>
            </a:pPr>
            <a:r>
              <a:rPr lang="en-US" sz="1600" dirty="0"/>
              <a:t>Techniques like hardware-based memory encryption or trusted execution environments are used to secure sensitive data during processing (in Use). This ensures that the data remains protected when it is being used for operations such as analysis or calculations. This is very important for applications that involve personal data, financial transactions, or other sensitive information that is being computed in real time. </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393A61A-597D-1625-6267-ECD75788725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302"/>
    </mc:Choice>
    <mc:Fallback>
      <p:transition spd="slow" advTm="36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1991013"/>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2200" dirty="0"/>
              <a:t>Verifies User identity</a:t>
            </a:r>
          </a:p>
          <a:p>
            <a:pPr marL="685800" lvl="1" indent="-228600">
              <a:spcBef>
                <a:spcPts val="0"/>
              </a:spcBef>
              <a:buSzPts val="2400"/>
            </a:pPr>
            <a:r>
              <a:rPr lang="en-US" sz="2200" dirty="0"/>
              <a:t>Requires the use of multi-factor authentication (MFA)</a:t>
            </a:r>
          </a:p>
          <a:p>
            <a:pPr marL="685800" lvl="1" indent="-228600">
              <a:spcBef>
                <a:spcPts val="0"/>
              </a:spcBef>
              <a:buSzPts val="2400"/>
            </a:pPr>
            <a:endParaRPr lang="en-US" sz="2200" dirty="0"/>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2200" dirty="0"/>
              <a:t>Determines what the user or system can access based on credentials</a:t>
            </a:r>
          </a:p>
          <a:p>
            <a:pPr marL="685800" lvl="1" indent="-228600">
              <a:spcBef>
                <a:spcPts val="0"/>
              </a:spcBef>
              <a:buSzPts val="2400"/>
            </a:pPr>
            <a:r>
              <a:rPr lang="en-US" sz="2200" dirty="0"/>
              <a:t>Follows principle of least privilege to ensure users only have access to what they need.</a:t>
            </a:r>
          </a:p>
          <a:p>
            <a:pPr marL="685800" lvl="1" indent="-228600">
              <a:spcBef>
                <a:spcPts val="0"/>
              </a:spcBef>
              <a:buSzPts val="2400"/>
            </a:pPr>
            <a:endParaRPr lang="en-US" sz="2200" dirty="0"/>
          </a:p>
          <a:p>
            <a:pPr marL="228600" lvl="0" indent="-228600" algn="l" rtl="0">
              <a:lnSpc>
                <a:spcPct val="90000"/>
              </a:lnSpc>
              <a:spcBef>
                <a:spcPts val="0"/>
              </a:spcBef>
              <a:spcAft>
                <a:spcPts val="0"/>
              </a:spcAft>
              <a:buClr>
                <a:schemeClr val="lt1"/>
              </a:buClr>
              <a:buSzPts val="2400"/>
              <a:buChar char="•"/>
            </a:pPr>
            <a:r>
              <a:rPr lang="en-US" sz="2400" dirty="0"/>
              <a:t>Accounting</a:t>
            </a:r>
          </a:p>
          <a:p>
            <a:pPr marL="685800" lvl="1" indent="-228600">
              <a:spcBef>
                <a:spcPts val="0"/>
              </a:spcBef>
              <a:buSzPts val="2400"/>
            </a:pPr>
            <a:r>
              <a:rPr lang="en-US" sz="2200" dirty="0"/>
              <a:t>Logs and monitors all actions performed by users and system access.</a:t>
            </a:r>
          </a:p>
          <a:p>
            <a:pPr marL="685800" lvl="1" indent="-228600">
              <a:spcBef>
                <a:spcPts val="0"/>
              </a:spcBef>
              <a:buSzPts val="2400"/>
            </a:pPr>
            <a:r>
              <a:rPr lang="en-US" sz="2200" dirty="0"/>
              <a:t>Ensures that logins, file access, and system changes are logged for audit purposes.</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B2B84FE-65CC-FBC1-2DEF-46D5DD5A5ED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360"/>
    </mc:Choice>
    <mc:Fallback>
      <p:transition spd="slow" advTm="32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434834"/>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CollectionSmartPointerIsNotNull</a:t>
            </a:r>
            <a:endParaRPr dirty="0"/>
          </a:p>
        </p:txBody>
      </p:sp>
      <p:pic>
        <p:nvPicPr>
          <p:cNvPr id="197" name="Google Shape;197;g9504e29505_0_0" descr="Green Pace logo"/>
          <p:cNvPicPr preferRelativeResize="0"/>
          <p:nvPr/>
        </p:nvPicPr>
        <p:blipFill>
          <a:blip r:embed="rId6">
            <a:alphaModFix/>
          </a:blip>
          <a:stretch>
            <a:fillRect/>
          </a:stretch>
        </p:blipFill>
        <p:spPr>
          <a:xfrm>
            <a:off x="11305399" y="5708775"/>
            <a:ext cx="886601" cy="1149225"/>
          </a:xfrm>
          <a:prstGeom prst="rect">
            <a:avLst/>
          </a:prstGeom>
          <a:noFill/>
          <a:ln>
            <a:noFill/>
          </a:ln>
        </p:spPr>
      </p:pic>
      <p:pic>
        <p:nvPicPr>
          <p:cNvPr id="3" name="Picture 2" descr="A screen shot of a computer program&#10;&#10;Description automatically generated">
            <a:extLst>
              <a:ext uri="{FF2B5EF4-FFF2-40B4-BE49-F238E27FC236}">
                <a16:creationId xmlns:a16="http://schemas.microsoft.com/office/drawing/2014/main" id="{27AD755D-C5E4-F8B4-2C71-902DB7ABF244}"/>
              </a:ext>
            </a:extLst>
          </p:cNvPr>
          <p:cNvPicPr>
            <a:picLocks noChangeAspect="1"/>
          </p:cNvPicPr>
          <p:nvPr/>
        </p:nvPicPr>
        <p:blipFill>
          <a:blip r:embed="rId7"/>
          <a:stretch>
            <a:fillRect/>
          </a:stretch>
        </p:blipFill>
        <p:spPr>
          <a:xfrm>
            <a:off x="1970529" y="1876276"/>
            <a:ext cx="8250937" cy="3253891"/>
          </a:xfrm>
          <a:prstGeom prst="rect">
            <a:avLst/>
          </a:prstGeom>
        </p:spPr>
      </p:pic>
      <p:pic>
        <p:nvPicPr>
          <p:cNvPr id="5" name="Picture 4">
            <a:extLst>
              <a:ext uri="{FF2B5EF4-FFF2-40B4-BE49-F238E27FC236}">
                <a16:creationId xmlns:a16="http://schemas.microsoft.com/office/drawing/2014/main" id="{66A58DAC-F869-6795-F673-C4D850BDD81C}"/>
              </a:ext>
            </a:extLst>
          </p:cNvPr>
          <p:cNvPicPr>
            <a:picLocks noChangeAspect="1"/>
          </p:cNvPicPr>
          <p:nvPr/>
        </p:nvPicPr>
        <p:blipFill>
          <a:blip r:embed="rId8"/>
          <a:stretch>
            <a:fillRect/>
          </a:stretch>
        </p:blipFill>
        <p:spPr>
          <a:xfrm>
            <a:off x="2745051" y="5465873"/>
            <a:ext cx="6701895" cy="485804"/>
          </a:xfrm>
          <a:prstGeom prst="rect">
            <a:avLst/>
          </a:prstGeom>
        </p:spPr>
      </p:pic>
      <p:pic>
        <p:nvPicPr>
          <p:cNvPr id="8" name="Audio 7">
            <a:hlinkClick r:id="" action="ppaction://media"/>
            <a:extLst>
              <a:ext uri="{FF2B5EF4-FFF2-40B4-BE49-F238E27FC236}">
                <a16:creationId xmlns:a16="http://schemas.microsoft.com/office/drawing/2014/main" id="{D08CCE79-E191-2D5C-B463-50A19CF1C7E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760"/>
    </mc:Choice>
    <mc:Fallback>
      <p:transition spd="slow" advTm="6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694799" y="450048"/>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CanAddToEmptyVector</a:t>
            </a:r>
            <a:endParaRPr dirty="0"/>
          </a:p>
        </p:txBody>
      </p:sp>
      <p:pic>
        <p:nvPicPr>
          <p:cNvPr id="197" name="Google Shape;197;g9504e29505_0_0" descr="Green Pace logo"/>
          <p:cNvPicPr preferRelativeResize="0"/>
          <p:nvPr/>
        </p:nvPicPr>
        <p:blipFill>
          <a:blip r:embed="rId6">
            <a:alphaModFix/>
          </a:blip>
          <a:stretch>
            <a:fillRect/>
          </a:stretch>
        </p:blipFill>
        <p:spPr>
          <a:xfrm>
            <a:off x="11305399" y="5708775"/>
            <a:ext cx="886601" cy="1149225"/>
          </a:xfrm>
          <a:prstGeom prst="rect">
            <a:avLst/>
          </a:prstGeom>
          <a:noFill/>
          <a:ln>
            <a:noFill/>
          </a:ln>
        </p:spPr>
      </p:pic>
      <p:pic>
        <p:nvPicPr>
          <p:cNvPr id="3" name="Picture 2">
            <a:extLst>
              <a:ext uri="{FF2B5EF4-FFF2-40B4-BE49-F238E27FC236}">
                <a16:creationId xmlns:a16="http://schemas.microsoft.com/office/drawing/2014/main" id="{716112D8-400A-89E0-5D73-23DE313B2CCB}"/>
              </a:ext>
            </a:extLst>
          </p:cNvPr>
          <p:cNvPicPr>
            <a:picLocks noChangeAspect="1"/>
          </p:cNvPicPr>
          <p:nvPr/>
        </p:nvPicPr>
        <p:blipFill>
          <a:blip r:embed="rId7"/>
          <a:stretch>
            <a:fillRect/>
          </a:stretch>
        </p:blipFill>
        <p:spPr>
          <a:xfrm>
            <a:off x="2810131" y="5527743"/>
            <a:ext cx="6571738" cy="558731"/>
          </a:xfrm>
          <a:prstGeom prst="rect">
            <a:avLst/>
          </a:prstGeom>
        </p:spPr>
      </p:pic>
      <p:pic>
        <p:nvPicPr>
          <p:cNvPr id="5" name="Picture 4" descr="A computer screen shot of a program code&#10;&#10;Description automatically generated">
            <a:extLst>
              <a:ext uri="{FF2B5EF4-FFF2-40B4-BE49-F238E27FC236}">
                <a16:creationId xmlns:a16="http://schemas.microsoft.com/office/drawing/2014/main" id="{C2535BF1-A576-3F7A-3F37-17CF3C52E9B8}"/>
              </a:ext>
            </a:extLst>
          </p:cNvPr>
          <p:cNvPicPr>
            <a:picLocks noChangeAspect="1"/>
          </p:cNvPicPr>
          <p:nvPr/>
        </p:nvPicPr>
        <p:blipFill>
          <a:blip r:embed="rId8"/>
          <a:stretch>
            <a:fillRect/>
          </a:stretch>
        </p:blipFill>
        <p:spPr>
          <a:xfrm>
            <a:off x="1275012" y="1685926"/>
            <a:ext cx="9641975" cy="3371905"/>
          </a:xfrm>
          <a:prstGeom prst="rect">
            <a:avLst/>
          </a:prstGeom>
        </p:spPr>
      </p:pic>
      <p:pic>
        <p:nvPicPr>
          <p:cNvPr id="8" name="Audio 7">
            <a:hlinkClick r:id="" action="ppaction://media"/>
            <a:extLst>
              <a:ext uri="{FF2B5EF4-FFF2-40B4-BE49-F238E27FC236}">
                <a16:creationId xmlns:a16="http://schemas.microsoft.com/office/drawing/2014/main" id="{B7233B54-EFD3-2A46-0D16-68BCB3493C7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481498033"/>
      </p:ext>
    </p:extLst>
  </p:cSld>
  <p:clrMapOvr>
    <a:masterClrMapping/>
  </p:clrMapOvr>
  <mc:AlternateContent xmlns:mc="http://schemas.openxmlformats.org/markup-compatibility/2006">
    <mc:Choice xmlns:p14="http://schemas.microsoft.com/office/powerpoint/2010/main" Requires="p14">
      <p:transition spd="slow" p14:dur="2000" advTm="26969"/>
    </mc:Choice>
    <mc:Fallback>
      <p:transition spd="slow" advTm="26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2892</TotalTime>
  <Words>2129</Words>
  <Application>Microsoft Office PowerPoint</Application>
  <PresentationFormat>Widescreen</PresentationFormat>
  <Paragraphs>163</Paragraphs>
  <Slides>16</Slides>
  <Notes>16</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Century Gothic</vt:lpstr>
      <vt:lpstr>Calibri</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CollectionSmartPointerIsNotNull</vt:lpstr>
      <vt:lpstr>CanAddToEmptyVector</vt:lpstr>
      <vt:lpstr>CanContainUniqueValues</vt:lpstr>
      <vt:lpstr>ThrowsExceptionWhenAccessingNegativeIndex</vt:lpstr>
      <vt:lpstr>AUTOMATION SUMMARY</vt:lpstr>
      <vt:lpstr>TOOLS</vt:lpstr>
      <vt:lpstr>RISKS AND BENEFITS</vt:lpstr>
      <vt:lpstr>RECOMMENDATIONS</vt:lpstr>
      <vt:lpstr>Standards to Prevent Future 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Robert Cook</cp:lastModifiedBy>
  <cp:revision>16</cp:revision>
  <dcterms:created xsi:type="dcterms:W3CDTF">2020-08-19T17:59:24Z</dcterms:created>
  <dcterms:modified xsi:type="dcterms:W3CDTF">2024-10-20T19:06:10Z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